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0" r:id="rId1"/>
  </p:sldMasterIdLst>
  <p:notesMasterIdLst>
    <p:notesMasterId r:id="rId17"/>
  </p:notesMasterIdLst>
  <p:sldIdLst>
    <p:sldId id="256" r:id="rId2"/>
    <p:sldId id="258" r:id="rId3"/>
    <p:sldId id="259" r:id="rId4"/>
    <p:sldId id="260" r:id="rId5"/>
    <p:sldId id="278" r:id="rId6"/>
    <p:sldId id="265" r:id="rId7"/>
    <p:sldId id="266" r:id="rId8"/>
    <p:sldId id="274" r:id="rId9"/>
    <p:sldId id="267" r:id="rId10"/>
    <p:sldId id="269" r:id="rId11"/>
    <p:sldId id="275" r:id="rId12"/>
    <p:sldId id="270" r:id="rId13"/>
    <p:sldId id="277" r:id="rId14"/>
    <p:sldId id="272" r:id="rId15"/>
    <p:sldId id="273" r:id="rId16"/>
  </p:sldIdLst>
  <p:sldSz cx="18288000" cy="10287000"/>
  <p:notesSz cx="6858000" cy="9144000"/>
  <p:embeddedFontLst>
    <p:embeddedFont>
      <p:font typeface="Aharoni" panose="02010803020104030203" pitchFamily="2" charset="-79"/>
      <p:bold r:id="rId18"/>
    </p:embeddedFont>
    <p:embeddedFont>
      <p:font typeface="Bangers" panose="020B0604020202020204" charset="0"/>
      <p:regular r:id="rId19"/>
    </p:embeddedFont>
    <p:embeddedFont>
      <p:font typeface="Montserrat" panose="00000500000000000000" pitchFamily="2" charset="0"/>
      <p:regular r:id="rId20"/>
      <p:bold r:id="rId21"/>
      <p:italic r:id="rId22"/>
      <p:boldItalic r:id="rId23"/>
    </p:embeddedFont>
    <p:embeddedFont>
      <p:font typeface="Montserrat Classic" panose="020B0604020202020204" charset="0"/>
      <p:regular r:id="rId24"/>
    </p:embeddedFont>
    <p:embeddedFont>
      <p:font typeface="Montserrat Medium" panose="00000600000000000000" pitchFamily="2" charset="0"/>
      <p:regular r:id="rId25"/>
      <p:italic r:id="rId26"/>
    </p:embeddedFont>
    <p:embeddedFont>
      <p:font typeface="Tw Cen MT" panose="020B0602020104020603" pitchFamily="34" charset="0"/>
      <p:regular r:id="rId27"/>
      <p:bold r:id="rId28"/>
      <p:italic r:id="rId29"/>
      <p:boldItalic r:id="rId30"/>
    </p:embeddedFont>
    <p:embeddedFont>
      <p:font typeface="Tw Cen MT Condensed" panose="020B0606020104020203" pitchFamily="34" charset="0"/>
      <p:regular r:id="rId31"/>
      <p:bold r:id="rId32"/>
    </p:embeddedFont>
    <p:embeddedFont>
      <p:font typeface="Wingdings 3" panose="05040102010807070707" pitchFamily="18" charset="2"/>
      <p:regular r:id="rId3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9646" autoAdjust="0"/>
  </p:normalViewPr>
  <p:slideViewPr>
    <p:cSldViewPr>
      <p:cViewPr varScale="1">
        <p:scale>
          <a:sx n="51" d="100"/>
          <a:sy n="51" d="100"/>
        </p:scale>
        <p:origin x="24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21" Type="http://schemas.openxmlformats.org/officeDocument/2006/relationships/font" Target="fonts/font4.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72CE69-C418-445E-B467-7E8A1F9E529A}" type="datetimeFigureOut">
              <a:rPr lang="en-US" smtClean="0"/>
              <a:t>5/24/2024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745EA8-ED86-4AD0-B06E-B8ADF61DF59F}" type="slidenum">
              <a:rPr lang="en-US" smtClean="0"/>
              <a:t>‹#›</a:t>
            </a:fld>
            <a:endParaRPr lang="en-US"/>
          </a:p>
        </p:txBody>
      </p:sp>
    </p:spTree>
    <p:extLst>
      <p:ext uri="{BB962C8B-B14F-4D97-AF65-F5344CB8AC3E}">
        <p14:creationId xmlns:p14="http://schemas.microsoft.com/office/powerpoint/2010/main" val="17643479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745EA8-ED86-4AD0-B06E-B8ADF61DF59F}" type="slidenum">
              <a:rPr lang="en-US" smtClean="0"/>
              <a:t>4</a:t>
            </a:fld>
            <a:endParaRPr lang="en-US"/>
          </a:p>
        </p:txBody>
      </p:sp>
    </p:spTree>
    <p:extLst>
      <p:ext uri="{BB962C8B-B14F-4D97-AF65-F5344CB8AC3E}">
        <p14:creationId xmlns:p14="http://schemas.microsoft.com/office/powerpoint/2010/main" val="3557764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745EA8-ED86-4AD0-B06E-B8ADF61DF59F}" type="slidenum">
              <a:rPr lang="en-US" smtClean="0"/>
              <a:t>14</a:t>
            </a:fld>
            <a:endParaRPr lang="en-US"/>
          </a:p>
        </p:txBody>
      </p:sp>
    </p:spTree>
    <p:extLst>
      <p:ext uri="{BB962C8B-B14F-4D97-AF65-F5344CB8AC3E}">
        <p14:creationId xmlns:p14="http://schemas.microsoft.com/office/powerpoint/2010/main" val="2004331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1"/>
            <a:ext cx="18288000" cy="685800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2" y="1"/>
            <a:ext cx="18288000" cy="6858002"/>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5800" y="7440206"/>
            <a:ext cx="11658600" cy="2194560"/>
          </a:xfrm>
        </p:spPr>
        <p:txBody>
          <a:bodyPr anchor="ctr">
            <a:normAutofit/>
          </a:bodyPr>
          <a:lstStyle>
            <a:lvl1pPr algn="r">
              <a:defRPr sz="7500" spc="300" baseline="0"/>
            </a:lvl1pPr>
          </a:lstStyle>
          <a:p>
            <a:r>
              <a:rPr lang="en-US"/>
              <a:t>Click to edit Master title style</a:t>
            </a:r>
            <a:endParaRPr lang="en-US" dirty="0"/>
          </a:p>
        </p:txBody>
      </p:sp>
      <p:sp>
        <p:nvSpPr>
          <p:cNvPr id="3" name="Subtitle 2"/>
          <p:cNvSpPr>
            <a:spLocks noGrp="1"/>
          </p:cNvSpPr>
          <p:nvPr>
            <p:ph type="subTitle" idx="1"/>
          </p:nvPr>
        </p:nvSpPr>
        <p:spPr>
          <a:xfrm>
            <a:off x="12915900" y="7440206"/>
            <a:ext cx="4800600" cy="2194560"/>
          </a:xfrm>
        </p:spPr>
        <p:txBody>
          <a:bodyPr lIns="91440" rIns="91440" anchor="ctr">
            <a:normAutofit/>
          </a:bodyPr>
          <a:lstStyle>
            <a:lvl1pPr marL="0" indent="0" algn="l">
              <a:lnSpc>
                <a:spcPct val="100000"/>
              </a:lnSpc>
              <a:spcBef>
                <a:spcPts val="0"/>
              </a:spcBef>
              <a:buNone/>
              <a:defRPr sz="2700">
                <a:solidFill>
                  <a:schemeClr val="tx1">
                    <a:lumMod val="95000"/>
                    <a:lumOff val="5000"/>
                  </a:schemeClr>
                </a:solidFill>
              </a:defRPr>
            </a:lvl1pPr>
            <a:lvl2pPr marL="685800" indent="0" algn="ctr">
              <a:buNone/>
              <a:defRPr sz="2700"/>
            </a:lvl2pPr>
            <a:lvl3pPr marL="1371600" indent="0" algn="ctr">
              <a:buNone/>
              <a:defRPr sz="2700"/>
            </a:lvl3pPr>
            <a:lvl4pPr marL="2057400" indent="0" algn="ctr">
              <a:buNone/>
              <a:defRPr sz="2700"/>
            </a:lvl4pPr>
            <a:lvl5pPr marL="2743200" indent="0" algn="ctr">
              <a:buNone/>
              <a:defRPr sz="2700"/>
            </a:lvl5pPr>
            <a:lvl6pPr marL="3429000" indent="0" algn="ctr">
              <a:buNone/>
              <a:defRPr sz="2700"/>
            </a:lvl6pPr>
            <a:lvl7pPr marL="4114800" indent="0" algn="ctr">
              <a:buNone/>
              <a:defRPr sz="2700"/>
            </a:lvl7pPr>
            <a:lvl8pPr marL="4800600" indent="0" algn="ctr">
              <a:buNone/>
              <a:defRPr sz="2700"/>
            </a:lvl8pPr>
            <a:lvl9pPr marL="5486400" indent="0" algn="ctr">
              <a:buNone/>
              <a:defRPr sz="27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1D8BD707-D9CF-40AE-B4C6-C98DA3205C09}" type="datetimeFigureOut">
              <a:rPr lang="en-US" smtClean="0"/>
              <a:pPr/>
              <a:t>5/24/2024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8" name="Straight Connector 7"/>
          <p:cNvCxnSpPr/>
          <p:nvPr/>
        </p:nvCxnSpPr>
        <p:spPr>
          <a:xfrm flipV="1">
            <a:off x="12580265" y="7896159"/>
            <a:ext cx="0" cy="13716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87499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35177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2" y="1143000"/>
            <a:ext cx="3943350" cy="81153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1485901" y="1143000"/>
            <a:ext cx="11372850" cy="8115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7" name="Straight Connector 6"/>
          <p:cNvCxnSpPr/>
          <p:nvPr/>
        </p:nvCxnSpPr>
        <p:spPr>
          <a:xfrm rot="5400000" flipV="1">
            <a:off x="15087600" y="88895"/>
            <a:ext cx="0" cy="1371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37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04696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1"/>
            <a:ext cx="18288000" cy="68580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2" y="1"/>
            <a:ext cx="18288000" cy="6858002"/>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7440206"/>
            <a:ext cx="11658600" cy="2194560"/>
          </a:xfrm>
        </p:spPr>
        <p:txBody>
          <a:bodyPr anchor="ctr">
            <a:normAutofit/>
          </a:bodyPr>
          <a:lstStyle>
            <a:lvl1pPr algn="r">
              <a:defRPr sz="7500" b="0" spc="300" baseline="0"/>
            </a:lvl1pPr>
          </a:lstStyle>
          <a:p>
            <a:r>
              <a:rPr lang="en-US"/>
              <a:t>Click to edit Master title style</a:t>
            </a:r>
            <a:endParaRPr lang="en-US" dirty="0"/>
          </a:p>
        </p:txBody>
      </p:sp>
      <p:sp>
        <p:nvSpPr>
          <p:cNvPr id="3" name="Text Placeholder 2"/>
          <p:cNvSpPr>
            <a:spLocks noGrp="1"/>
          </p:cNvSpPr>
          <p:nvPr>
            <p:ph type="body" idx="1"/>
          </p:nvPr>
        </p:nvSpPr>
        <p:spPr>
          <a:xfrm>
            <a:off x="12915900" y="7440206"/>
            <a:ext cx="4800600" cy="2194560"/>
          </a:xfrm>
        </p:spPr>
        <p:txBody>
          <a:bodyPr lIns="91440" rIns="91440" anchor="ctr">
            <a:normAutofit/>
          </a:bodyPr>
          <a:lstStyle>
            <a:lvl1pPr marL="0" indent="0">
              <a:lnSpc>
                <a:spcPct val="100000"/>
              </a:lnSpc>
              <a:spcBef>
                <a:spcPts val="0"/>
              </a:spcBef>
              <a:buNone/>
              <a:defRPr sz="2700">
                <a:solidFill>
                  <a:schemeClr val="tx1">
                    <a:lumMod val="95000"/>
                    <a:lumOff val="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8" name="Straight Connector 7"/>
          <p:cNvCxnSpPr/>
          <p:nvPr/>
        </p:nvCxnSpPr>
        <p:spPr>
          <a:xfrm flipV="1">
            <a:off x="12580265" y="7896159"/>
            <a:ext cx="0" cy="13716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7158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36192" y="877824"/>
            <a:ext cx="14580108" cy="2249424"/>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536191" y="3429000"/>
            <a:ext cx="7132320" cy="6035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983980" y="3429000"/>
            <a:ext cx="7132320" cy="6035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5/24/2024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73080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536192" y="3269454"/>
            <a:ext cx="7132320" cy="1234440"/>
          </a:xfrm>
        </p:spPr>
        <p:txBody>
          <a:bodyPr lIns="137160" rIns="137160" anchor="ctr">
            <a:normAutofit/>
          </a:bodyPr>
          <a:lstStyle>
            <a:lvl1pPr marL="0" indent="0">
              <a:spcBef>
                <a:spcPts val="0"/>
              </a:spcBef>
              <a:spcAft>
                <a:spcPts val="0"/>
              </a:spcAft>
              <a:buNone/>
              <a:defRPr sz="3450" b="0" cap="none" baseline="0">
                <a:solidFill>
                  <a:schemeClr val="accent1"/>
                </a:solidFill>
                <a:latin typeface="+mn-lt"/>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536192" y="4451682"/>
            <a:ext cx="7132320" cy="50123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986332" y="3269454"/>
            <a:ext cx="7132320" cy="1234440"/>
          </a:xfrm>
        </p:spPr>
        <p:txBody>
          <a:bodyPr lIns="137160" rIns="137160" anchor="ctr">
            <a:normAutofit/>
          </a:bodyPr>
          <a:lstStyle>
            <a:lvl1pPr marL="0" indent="0">
              <a:spcBef>
                <a:spcPts val="0"/>
              </a:spcBef>
              <a:spcAft>
                <a:spcPts val="0"/>
              </a:spcAft>
              <a:buNone/>
              <a:defRPr lang="en-US" sz="3450" b="0" kern="1200" cap="none" baseline="0" dirty="0">
                <a:solidFill>
                  <a:schemeClr val="accent1"/>
                </a:solidFill>
                <a:latin typeface="+mn-lt"/>
                <a:ea typeface="+mn-ea"/>
                <a:cs typeface="+mn-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marL="0" lvl="0" indent="0" algn="l" defTabSz="1371600" rtl="0" eaLnBrk="1" latinLnBrk="0" hangingPunct="1">
              <a:lnSpc>
                <a:spcPct val="90000"/>
              </a:lnSpc>
              <a:spcBef>
                <a:spcPts val="2700"/>
              </a:spcBef>
              <a:buNone/>
            </a:pPr>
            <a:r>
              <a:rPr lang="en-US"/>
              <a:t>Click to edit Master text styles</a:t>
            </a:r>
          </a:p>
        </p:txBody>
      </p:sp>
      <p:sp>
        <p:nvSpPr>
          <p:cNvPr id="6" name="Content Placeholder 5"/>
          <p:cNvSpPr>
            <a:spLocks noGrp="1"/>
          </p:cNvSpPr>
          <p:nvPr>
            <p:ph sz="quarter" idx="4"/>
          </p:nvPr>
        </p:nvSpPr>
        <p:spPr>
          <a:xfrm>
            <a:off x="8986332" y="4451682"/>
            <a:ext cx="7132320" cy="50123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5/24/2024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07960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5/24/2024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33026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77969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536192" y="707264"/>
            <a:ext cx="6583680" cy="2606040"/>
          </a:xfrm>
        </p:spPr>
        <p:txBody>
          <a:bodyPr>
            <a:noAutofit/>
          </a:bodyPr>
          <a:lstStyle>
            <a:lvl1pPr>
              <a:lnSpc>
                <a:spcPct val="80000"/>
              </a:lnSpc>
              <a:defRPr sz="6000"/>
            </a:lvl1pPr>
          </a:lstStyle>
          <a:p>
            <a:r>
              <a:rPr lang="en-US"/>
              <a:t>Click to edit Master title style</a:t>
            </a:r>
            <a:endParaRPr lang="en-US" dirty="0"/>
          </a:p>
        </p:txBody>
      </p:sp>
      <p:sp>
        <p:nvSpPr>
          <p:cNvPr id="3" name="Content Placeholder 2"/>
          <p:cNvSpPr>
            <a:spLocks noGrp="1"/>
          </p:cNvSpPr>
          <p:nvPr>
            <p:ph idx="1"/>
          </p:nvPr>
        </p:nvSpPr>
        <p:spPr>
          <a:xfrm>
            <a:off x="8572500" y="1234440"/>
            <a:ext cx="8517636" cy="7776972"/>
          </a:xfrm>
        </p:spPr>
        <p:txBody>
          <a:bodyPr/>
          <a:lstStyle>
            <a:lvl1pPr>
              <a:defRPr sz="3600"/>
            </a:lvl1pPr>
            <a:lvl2pPr>
              <a:defRPr sz="3000"/>
            </a:lvl2pPr>
            <a:lvl3pPr>
              <a:defRPr sz="24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36192" y="3386259"/>
            <a:ext cx="6583680" cy="5643441"/>
          </a:xfrm>
        </p:spPr>
        <p:txBody>
          <a:bodyPr lIns="91440" rIns="91440">
            <a:normAutofit/>
          </a:bodyPr>
          <a:lstStyle>
            <a:lvl1pPr marL="0" indent="0">
              <a:lnSpc>
                <a:spcPct val="108000"/>
              </a:lnSpc>
              <a:spcBef>
                <a:spcPts val="900"/>
              </a:spcBef>
              <a:buNone/>
              <a:defRPr sz="24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16909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7440207"/>
            <a:ext cx="11658600" cy="2194560"/>
          </a:xfrm>
        </p:spPr>
        <p:txBody>
          <a:bodyPr anchor="ctr">
            <a:normAutofit/>
          </a:bodyPr>
          <a:lstStyle>
            <a:lvl1pPr algn="r">
              <a:defRPr sz="7500" spc="3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2"/>
            <a:ext cx="18283428" cy="6858000"/>
          </a:xfrm>
          <a:solidFill>
            <a:schemeClr val="accent1">
              <a:lumMod val="60000"/>
              <a:lumOff val="40000"/>
            </a:schemeClr>
          </a:solidFill>
        </p:spPr>
        <p:txBody>
          <a:bodyPr lIns="457200" tIns="365760" rIns="45720" bIns="45720"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915900" y="7440207"/>
            <a:ext cx="4800600" cy="2194560"/>
          </a:xfrm>
        </p:spPr>
        <p:txBody>
          <a:bodyPr lIns="91440" rIns="91440" anchor="ctr">
            <a:normAutofit/>
          </a:bodyPr>
          <a:lstStyle>
            <a:lvl1pPr marL="0" indent="0">
              <a:lnSpc>
                <a:spcPct val="100000"/>
              </a:lnSpc>
              <a:spcBef>
                <a:spcPts val="0"/>
              </a:spcBef>
              <a:buNone/>
              <a:defRPr sz="2700">
                <a:solidFill>
                  <a:schemeClr val="tx1">
                    <a:lumMod val="95000"/>
                    <a:lumOff val="5000"/>
                  </a:schemeClr>
                </a:solidFill>
              </a:defRPr>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8" name="Straight Connector 7"/>
          <p:cNvCxnSpPr/>
          <p:nvPr/>
        </p:nvCxnSpPr>
        <p:spPr>
          <a:xfrm flipV="1">
            <a:off x="12580265" y="7896159"/>
            <a:ext cx="0" cy="1371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7115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36192" y="877824"/>
            <a:ext cx="14580108" cy="22494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536193" y="3429000"/>
            <a:ext cx="14580110" cy="603504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536194" y="9706056"/>
            <a:ext cx="3231215" cy="411480"/>
          </a:xfrm>
          <a:prstGeom prst="rect">
            <a:avLst/>
          </a:prstGeom>
        </p:spPr>
        <p:txBody>
          <a:bodyPr vert="horz" lIns="91440" tIns="45720" rIns="91440" bIns="45720" rtlCol="0" anchor="ctr"/>
          <a:lstStyle>
            <a:lvl1pPr algn="l">
              <a:defRPr sz="1500">
                <a:solidFill>
                  <a:schemeClr val="tx1">
                    <a:lumMod val="95000"/>
                    <a:lumOff val="5000"/>
                  </a:schemeClr>
                </a:solidFill>
                <a:latin typeface="+mj-lt"/>
              </a:defRPr>
            </a:lvl1pPr>
          </a:lstStyle>
          <a:p>
            <a:fld id="{1D8BD707-D9CF-40AE-B4C6-C98DA3205C09}" type="datetimeFigureOut">
              <a:rPr lang="en-US" smtClean="0"/>
              <a:pPr/>
              <a:t>5/24/2024</a:t>
            </a:fld>
            <a:endParaRPr lang="en-US"/>
          </a:p>
        </p:txBody>
      </p:sp>
      <p:sp>
        <p:nvSpPr>
          <p:cNvPr id="5" name="Footer Placeholder 4"/>
          <p:cNvSpPr>
            <a:spLocks noGrp="1"/>
          </p:cNvSpPr>
          <p:nvPr>
            <p:ph type="ftr" sz="quarter" idx="3"/>
          </p:nvPr>
        </p:nvSpPr>
        <p:spPr>
          <a:xfrm>
            <a:off x="7264399" y="9706056"/>
            <a:ext cx="8852189" cy="411480"/>
          </a:xfrm>
          <a:prstGeom prst="rect">
            <a:avLst/>
          </a:prstGeom>
        </p:spPr>
        <p:txBody>
          <a:bodyPr vert="horz" lIns="91440" tIns="45720" rIns="91440" bIns="45720" rtlCol="0" anchor="ctr"/>
          <a:lstStyle>
            <a:lvl1pPr algn="r">
              <a:defRPr sz="15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6256000" y="9706056"/>
            <a:ext cx="1460501" cy="411480"/>
          </a:xfrm>
          <a:prstGeom prst="rect">
            <a:avLst/>
          </a:prstGeom>
        </p:spPr>
        <p:txBody>
          <a:bodyPr vert="horz" lIns="91440" tIns="45720" rIns="91440" bIns="45720" rtlCol="0" anchor="ctr"/>
          <a:lstStyle>
            <a:lvl1pPr algn="l">
              <a:defRPr sz="1500">
                <a:solidFill>
                  <a:schemeClr val="tx1">
                    <a:lumMod val="95000"/>
                    <a:lumOff val="5000"/>
                  </a:schemeClr>
                </a:solidFill>
                <a:latin typeface="+mj-lt"/>
              </a:defRPr>
            </a:lvl1pPr>
          </a:lstStyle>
          <a:p>
            <a:fld id="{B6F15528-21DE-4FAA-801E-634DDDAF4B2B}" type="slidenum">
              <a:rPr lang="en-US" smtClean="0"/>
              <a:pPr/>
              <a:t>‹#›</a:t>
            </a:fld>
            <a:endParaRPr lang="en-US"/>
          </a:p>
        </p:txBody>
      </p:sp>
      <p:cxnSp>
        <p:nvCxnSpPr>
          <p:cNvPr id="7" name="Straight Connector 6"/>
          <p:cNvCxnSpPr/>
          <p:nvPr/>
        </p:nvCxnSpPr>
        <p:spPr>
          <a:xfrm flipV="1">
            <a:off x="1143000" y="1239486"/>
            <a:ext cx="0" cy="1371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7852744"/>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1371600" rtl="0" eaLnBrk="1" latinLnBrk="0" hangingPunct="1">
        <a:lnSpc>
          <a:spcPct val="80000"/>
        </a:lnSpc>
        <a:spcBef>
          <a:spcPct val="0"/>
        </a:spcBef>
        <a:buNone/>
        <a:defRPr sz="7500" kern="1200" cap="all" spc="150" baseline="0">
          <a:solidFill>
            <a:schemeClr val="tx1">
              <a:lumMod val="95000"/>
              <a:lumOff val="5000"/>
            </a:schemeClr>
          </a:solidFill>
          <a:latin typeface="+mj-lt"/>
          <a:ea typeface="+mj-ea"/>
          <a:cs typeface="+mj-cs"/>
        </a:defRPr>
      </a:lvl1pPr>
    </p:titleStyle>
    <p:bodyStyle>
      <a:lvl1pPr marL="137160" indent="-137160" algn="l" defTabSz="1371600" rtl="0" eaLnBrk="1" latinLnBrk="0" hangingPunct="1">
        <a:lnSpc>
          <a:spcPct val="90000"/>
        </a:lnSpc>
        <a:spcBef>
          <a:spcPts val="1800"/>
        </a:spcBef>
        <a:spcAft>
          <a:spcPts val="300"/>
        </a:spcAft>
        <a:buClr>
          <a:schemeClr val="accent1"/>
        </a:buClr>
        <a:buSzPct val="100000"/>
        <a:buFont typeface="Tw Cen MT" panose="020B0602020104020603" pitchFamily="34" charset="0"/>
        <a:buChar char=" "/>
        <a:defRPr sz="3300" kern="1200">
          <a:solidFill>
            <a:schemeClr val="tx1"/>
          </a:solidFill>
          <a:latin typeface="+mn-lt"/>
          <a:ea typeface="+mn-ea"/>
          <a:cs typeface="+mn-cs"/>
        </a:defRPr>
      </a:lvl1pPr>
      <a:lvl2pPr marL="397764"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700" kern="1200">
          <a:solidFill>
            <a:schemeClr val="tx1"/>
          </a:solidFill>
          <a:latin typeface="+mn-lt"/>
          <a:ea typeface="+mn-ea"/>
          <a:cs typeface="+mn-cs"/>
        </a:defRPr>
      </a:lvl2pPr>
      <a:lvl3pPr marL="672084"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3pPr>
      <a:lvl4pPr marL="891540"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4pPr>
      <a:lvl5pPr marL="1165860"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5pPr>
      <a:lvl6pPr marL="1371600"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6pPr>
      <a:lvl7pPr marL="1591056"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7pPr>
      <a:lvl8pPr marL="1824228"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8pPr>
      <a:lvl9pPr marL="2043684"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2.jpg"/></Relationships>
</file>

<file path=ppt/slides/_rels/slide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3.jp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15.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1" r="-111"/>
            </a:stretch>
          </a:blipFill>
        </p:spPr>
        <p:txBody>
          <a:bodyPr/>
          <a:lstStyle/>
          <a:p>
            <a:endParaRPr lang="en-US" dirty="0"/>
          </a:p>
        </p:txBody>
      </p:sp>
      <p:grpSp>
        <p:nvGrpSpPr>
          <p:cNvPr id="3" name="Group 3"/>
          <p:cNvGrpSpPr/>
          <p:nvPr/>
        </p:nvGrpSpPr>
        <p:grpSpPr>
          <a:xfrm>
            <a:off x="9570262" y="2819898"/>
            <a:ext cx="4647205" cy="464720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1A60"/>
            </a:solidFill>
          </p:spPr>
          <p:txBody>
            <a:bodyPr/>
            <a:lstStyle/>
            <a:p>
              <a:endParaRPr lang="en-US"/>
            </a:p>
          </p:txBody>
        </p:sp>
        <p:sp>
          <p:nvSpPr>
            <p:cNvPr id="5" name="TextBox 5"/>
            <p:cNvSpPr txBox="1"/>
            <p:nvPr/>
          </p:nvSpPr>
          <p:spPr>
            <a:xfrm>
              <a:off x="76200" y="66675"/>
              <a:ext cx="660400" cy="669925"/>
            </a:xfrm>
            <a:prstGeom prst="rect">
              <a:avLst/>
            </a:prstGeom>
          </p:spPr>
          <p:txBody>
            <a:bodyPr lIns="50800" tIns="50800" rIns="50800" bIns="50800" rtlCol="0" anchor="ctr"/>
            <a:lstStyle/>
            <a:p>
              <a:pPr algn="ctr">
                <a:lnSpc>
                  <a:spcPts val="2440"/>
                </a:lnSpc>
              </a:pPr>
              <a:endParaRPr/>
            </a:p>
          </p:txBody>
        </p:sp>
      </p:grpSp>
      <p:grpSp>
        <p:nvGrpSpPr>
          <p:cNvPr id="6" name="Group 6"/>
          <p:cNvGrpSpPr/>
          <p:nvPr/>
        </p:nvGrpSpPr>
        <p:grpSpPr>
          <a:xfrm>
            <a:off x="11893865" y="4307853"/>
            <a:ext cx="6394135" cy="1671294"/>
            <a:chOff x="0" y="0"/>
            <a:chExt cx="1684052" cy="440176"/>
          </a:xfrm>
        </p:grpSpPr>
        <p:sp>
          <p:nvSpPr>
            <p:cNvPr id="7" name="Freeform 7"/>
            <p:cNvSpPr/>
            <p:nvPr/>
          </p:nvSpPr>
          <p:spPr>
            <a:xfrm>
              <a:off x="0" y="0"/>
              <a:ext cx="1684052" cy="440176"/>
            </a:xfrm>
            <a:custGeom>
              <a:avLst/>
              <a:gdLst/>
              <a:ahLst/>
              <a:cxnLst/>
              <a:rect l="l" t="t" r="r" b="b"/>
              <a:pathLst>
                <a:path w="1684052" h="440176">
                  <a:moveTo>
                    <a:pt x="0" y="0"/>
                  </a:moveTo>
                  <a:lnTo>
                    <a:pt x="1684052" y="0"/>
                  </a:lnTo>
                  <a:lnTo>
                    <a:pt x="1684052" y="440176"/>
                  </a:lnTo>
                  <a:lnTo>
                    <a:pt x="0" y="440176"/>
                  </a:lnTo>
                  <a:close/>
                </a:path>
              </a:pathLst>
            </a:custGeom>
            <a:solidFill>
              <a:srgbClr val="F69E22"/>
            </a:solidFill>
          </p:spPr>
          <p:txBody>
            <a:bodyPr/>
            <a:lstStyle/>
            <a:p>
              <a:endParaRPr lang="en-US"/>
            </a:p>
          </p:txBody>
        </p:sp>
        <p:sp>
          <p:nvSpPr>
            <p:cNvPr id="8" name="TextBox 8"/>
            <p:cNvSpPr txBox="1"/>
            <p:nvPr/>
          </p:nvSpPr>
          <p:spPr>
            <a:xfrm>
              <a:off x="0" y="-9525"/>
              <a:ext cx="1684052" cy="449701"/>
            </a:xfrm>
            <a:prstGeom prst="rect">
              <a:avLst/>
            </a:prstGeom>
          </p:spPr>
          <p:txBody>
            <a:bodyPr lIns="50800" tIns="50800" rIns="50800" bIns="50800" rtlCol="0" anchor="ctr"/>
            <a:lstStyle/>
            <a:p>
              <a:pPr algn="ctr">
                <a:lnSpc>
                  <a:spcPts val="2440"/>
                </a:lnSpc>
              </a:pPr>
              <a:endParaRPr/>
            </a:p>
          </p:txBody>
        </p:sp>
      </p:grpSp>
      <p:grpSp>
        <p:nvGrpSpPr>
          <p:cNvPr id="9" name="Group 9"/>
          <p:cNvGrpSpPr/>
          <p:nvPr/>
        </p:nvGrpSpPr>
        <p:grpSpPr>
          <a:xfrm>
            <a:off x="10198752" y="3448388"/>
            <a:ext cx="3390225" cy="339022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9E22"/>
            </a:solidFill>
          </p:spPr>
          <p:txBody>
            <a:bodyPr/>
            <a:lstStyle/>
            <a:p>
              <a:endParaRPr lang="en-US"/>
            </a:p>
          </p:txBody>
        </p:sp>
        <p:sp>
          <p:nvSpPr>
            <p:cNvPr id="11" name="TextBox 11"/>
            <p:cNvSpPr txBox="1"/>
            <p:nvPr/>
          </p:nvSpPr>
          <p:spPr>
            <a:xfrm>
              <a:off x="76200" y="66675"/>
              <a:ext cx="660400" cy="669925"/>
            </a:xfrm>
            <a:prstGeom prst="rect">
              <a:avLst/>
            </a:prstGeom>
          </p:spPr>
          <p:txBody>
            <a:bodyPr lIns="50800" tIns="50800" rIns="50800" bIns="50800" rtlCol="0" anchor="ctr"/>
            <a:lstStyle/>
            <a:p>
              <a:pPr algn="ctr">
                <a:lnSpc>
                  <a:spcPts val="2440"/>
                </a:lnSpc>
              </a:pPr>
              <a:endParaRPr/>
            </a:p>
          </p:txBody>
        </p:sp>
      </p:grpSp>
      <p:grpSp>
        <p:nvGrpSpPr>
          <p:cNvPr id="12" name="Group 12"/>
          <p:cNvGrpSpPr/>
          <p:nvPr/>
        </p:nvGrpSpPr>
        <p:grpSpPr>
          <a:xfrm>
            <a:off x="11058218" y="4307853"/>
            <a:ext cx="1671294" cy="167129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4" name="TextBox 14"/>
            <p:cNvSpPr txBox="1"/>
            <p:nvPr/>
          </p:nvSpPr>
          <p:spPr>
            <a:xfrm>
              <a:off x="76200" y="66675"/>
              <a:ext cx="660400" cy="669925"/>
            </a:xfrm>
            <a:prstGeom prst="rect">
              <a:avLst/>
            </a:prstGeom>
          </p:spPr>
          <p:txBody>
            <a:bodyPr lIns="50800" tIns="50800" rIns="50800" bIns="50800" rtlCol="0" anchor="ctr"/>
            <a:lstStyle/>
            <a:p>
              <a:pPr algn="ctr">
                <a:lnSpc>
                  <a:spcPts val="2440"/>
                </a:lnSpc>
              </a:pPr>
              <a:endParaRPr/>
            </a:p>
          </p:txBody>
        </p:sp>
      </p:grpSp>
      <p:grpSp>
        <p:nvGrpSpPr>
          <p:cNvPr id="15" name="Group 15"/>
          <p:cNvGrpSpPr/>
          <p:nvPr/>
        </p:nvGrpSpPr>
        <p:grpSpPr>
          <a:xfrm>
            <a:off x="0" y="2819898"/>
            <a:ext cx="9488582" cy="4018715"/>
            <a:chOff x="0" y="0"/>
            <a:chExt cx="2499050" cy="1058427"/>
          </a:xfrm>
        </p:grpSpPr>
        <p:sp>
          <p:nvSpPr>
            <p:cNvPr id="16" name="Freeform 16"/>
            <p:cNvSpPr/>
            <p:nvPr/>
          </p:nvSpPr>
          <p:spPr>
            <a:xfrm>
              <a:off x="0" y="0"/>
              <a:ext cx="2499050" cy="1058427"/>
            </a:xfrm>
            <a:custGeom>
              <a:avLst/>
              <a:gdLst/>
              <a:ahLst/>
              <a:cxnLst/>
              <a:rect l="l" t="t" r="r" b="b"/>
              <a:pathLst>
                <a:path w="2499050" h="1058427">
                  <a:moveTo>
                    <a:pt x="41612" y="0"/>
                  </a:moveTo>
                  <a:lnTo>
                    <a:pt x="2457438" y="0"/>
                  </a:lnTo>
                  <a:cubicBezTo>
                    <a:pt x="2468475" y="0"/>
                    <a:pt x="2479059" y="4384"/>
                    <a:pt x="2486863" y="12188"/>
                  </a:cubicBezTo>
                  <a:cubicBezTo>
                    <a:pt x="2494666" y="19992"/>
                    <a:pt x="2499050" y="30576"/>
                    <a:pt x="2499050" y="41612"/>
                  </a:cubicBezTo>
                  <a:lnTo>
                    <a:pt x="2499050" y="1016815"/>
                  </a:lnTo>
                  <a:cubicBezTo>
                    <a:pt x="2499050" y="1039797"/>
                    <a:pt x="2480420" y="1058427"/>
                    <a:pt x="2457438" y="1058427"/>
                  </a:cubicBezTo>
                  <a:lnTo>
                    <a:pt x="41612" y="1058427"/>
                  </a:lnTo>
                  <a:cubicBezTo>
                    <a:pt x="30576" y="1058427"/>
                    <a:pt x="19992" y="1054043"/>
                    <a:pt x="12188" y="1046239"/>
                  </a:cubicBezTo>
                  <a:cubicBezTo>
                    <a:pt x="4384" y="1038435"/>
                    <a:pt x="0" y="1027851"/>
                    <a:pt x="0" y="1016815"/>
                  </a:cubicBezTo>
                  <a:lnTo>
                    <a:pt x="0" y="41612"/>
                  </a:lnTo>
                  <a:cubicBezTo>
                    <a:pt x="0" y="18630"/>
                    <a:pt x="18630" y="0"/>
                    <a:pt x="41612" y="0"/>
                  </a:cubicBezTo>
                  <a:close/>
                </a:path>
              </a:pathLst>
            </a:custGeom>
            <a:solidFill>
              <a:srgbClr val="FFFFFF"/>
            </a:solidFill>
          </p:spPr>
          <p:txBody>
            <a:bodyPr/>
            <a:lstStyle/>
            <a:p>
              <a:endParaRPr lang="en-US"/>
            </a:p>
          </p:txBody>
        </p:sp>
        <p:sp>
          <p:nvSpPr>
            <p:cNvPr id="17" name="TextBox 17"/>
            <p:cNvSpPr txBox="1"/>
            <p:nvPr/>
          </p:nvSpPr>
          <p:spPr>
            <a:xfrm>
              <a:off x="0" y="-9525"/>
              <a:ext cx="2499050" cy="1067952"/>
            </a:xfrm>
            <a:prstGeom prst="rect">
              <a:avLst/>
            </a:prstGeom>
          </p:spPr>
          <p:txBody>
            <a:bodyPr lIns="50800" tIns="50800" rIns="50800" bIns="50800" rtlCol="0" anchor="ctr"/>
            <a:lstStyle/>
            <a:p>
              <a:pPr algn="ctr">
                <a:lnSpc>
                  <a:spcPts val="4025"/>
                </a:lnSpc>
              </a:pPr>
              <a:r>
                <a:rPr lang="en-US" sz="3299">
                  <a:solidFill>
                    <a:srgbClr val="000000"/>
                  </a:solidFill>
                  <a:latin typeface="Montserrat Classic"/>
                </a:rPr>
                <a:t>Quicksort using divide and conquer algorithm</a:t>
              </a:r>
            </a:p>
          </p:txBody>
        </p:sp>
      </p:grpSp>
      <p:grpSp>
        <p:nvGrpSpPr>
          <p:cNvPr id="18" name="Group 18"/>
          <p:cNvGrpSpPr/>
          <p:nvPr/>
        </p:nvGrpSpPr>
        <p:grpSpPr>
          <a:xfrm>
            <a:off x="259912" y="7883071"/>
            <a:ext cx="6901508" cy="1543050"/>
            <a:chOff x="0" y="0"/>
            <a:chExt cx="1817681" cy="406400"/>
          </a:xfrm>
        </p:grpSpPr>
        <p:sp>
          <p:nvSpPr>
            <p:cNvPr id="19" name="Freeform 19"/>
            <p:cNvSpPr/>
            <p:nvPr/>
          </p:nvSpPr>
          <p:spPr>
            <a:xfrm>
              <a:off x="0" y="0"/>
              <a:ext cx="1817681" cy="406400"/>
            </a:xfrm>
            <a:custGeom>
              <a:avLst/>
              <a:gdLst/>
              <a:ahLst/>
              <a:cxnLst/>
              <a:rect l="l" t="t" r="r" b="b"/>
              <a:pathLst>
                <a:path w="1817681" h="406400">
                  <a:moveTo>
                    <a:pt x="0" y="0"/>
                  </a:moveTo>
                  <a:lnTo>
                    <a:pt x="1614481" y="0"/>
                  </a:lnTo>
                  <a:lnTo>
                    <a:pt x="1817681" y="203200"/>
                  </a:lnTo>
                  <a:lnTo>
                    <a:pt x="1614481" y="406400"/>
                  </a:lnTo>
                  <a:lnTo>
                    <a:pt x="0" y="406400"/>
                  </a:lnTo>
                  <a:lnTo>
                    <a:pt x="203200" y="203200"/>
                  </a:lnTo>
                  <a:lnTo>
                    <a:pt x="0" y="0"/>
                  </a:lnTo>
                  <a:close/>
                </a:path>
              </a:pathLst>
            </a:custGeom>
            <a:solidFill>
              <a:srgbClr val="F69E22"/>
            </a:solidFill>
          </p:spPr>
          <p:txBody>
            <a:bodyPr/>
            <a:lstStyle/>
            <a:p>
              <a:endParaRPr lang="en-US"/>
            </a:p>
          </p:txBody>
        </p:sp>
        <p:sp>
          <p:nvSpPr>
            <p:cNvPr id="20" name="TextBox 20"/>
            <p:cNvSpPr txBox="1"/>
            <p:nvPr/>
          </p:nvSpPr>
          <p:spPr>
            <a:xfrm>
              <a:off x="177800" y="-9525"/>
              <a:ext cx="1563681" cy="415925"/>
            </a:xfrm>
            <a:prstGeom prst="rect">
              <a:avLst/>
            </a:prstGeom>
          </p:spPr>
          <p:txBody>
            <a:bodyPr lIns="50800" tIns="50800" rIns="50800" bIns="50800" rtlCol="0" anchor="ctr"/>
            <a:lstStyle/>
            <a:p>
              <a:pPr algn="ctr">
                <a:lnSpc>
                  <a:spcPts val="3415"/>
                </a:lnSpc>
              </a:pPr>
              <a:r>
                <a:rPr lang="en-US" sz="2799" dirty="0">
                  <a:solidFill>
                    <a:srgbClr val="000000"/>
                  </a:solidFill>
                  <a:latin typeface="Montserrat Classic"/>
                </a:rPr>
                <a:t>Name: Salma Ehab Mahmoud</a:t>
              </a:r>
            </a:p>
            <a:p>
              <a:pPr algn="ctr">
                <a:lnSpc>
                  <a:spcPts val="3415"/>
                </a:lnSpc>
              </a:pPr>
              <a:r>
                <a:rPr lang="en-US" sz="2799" dirty="0">
                  <a:solidFill>
                    <a:srgbClr val="000000"/>
                  </a:solidFill>
                  <a:latin typeface="Montserrat Classic"/>
                </a:rPr>
                <a:t>ID: 238787</a:t>
              </a:r>
            </a:p>
          </p:txBody>
        </p:sp>
      </p:grpSp>
      <p:sp>
        <p:nvSpPr>
          <p:cNvPr id="21" name="TextBox 21"/>
          <p:cNvSpPr txBox="1"/>
          <p:nvPr/>
        </p:nvSpPr>
        <p:spPr>
          <a:xfrm>
            <a:off x="468381" y="8378131"/>
            <a:ext cx="8675619" cy="276465"/>
          </a:xfrm>
          <a:prstGeom prst="rect">
            <a:avLst/>
          </a:prstGeom>
        </p:spPr>
        <p:txBody>
          <a:bodyPr lIns="0" tIns="0" rIns="0" bIns="0" rtlCol="0" anchor="t">
            <a:spAutoFit/>
          </a:bodyPr>
          <a:lstStyle/>
          <a:p>
            <a:pPr algn="r">
              <a:lnSpc>
                <a:spcPts val="2120"/>
              </a:lnSpc>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27C"/>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1175731" cy="1543050"/>
            <a:chOff x="0" y="0"/>
            <a:chExt cx="2943402" cy="406400"/>
          </a:xfrm>
        </p:grpSpPr>
        <p:sp>
          <p:nvSpPr>
            <p:cNvPr id="3" name="Freeform 3"/>
            <p:cNvSpPr/>
            <p:nvPr/>
          </p:nvSpPr>
          <p:spPr>
            <a:xfrm>
              <a:off x="0" y="0"/>
              <a:ext cx="2943403" cy="406400"/>
            </a:xfrm>
            <a:custGeom>
              <a:avLst/>
              <a:gdLst/>
              <a:ahLst/>
              <a:cxnLst/>
              <a:rect l="l" t="t" r="r" b="b"/>
              <a:pathLst>
                <a:path w="2943403" h="406400">
                  <a:moveTo>
                    <a:pt x="2740203" y="0"/>
                  </a:moveTo>
                  <a:lnTo>
                    <a:pt x="0" y="0"/>
                  </a:lnTo>
                  <a:lnTo>
                    <a:pt x="0" y="406400"/>
                  </a:lnTo>
                  <a:lnTo>
                    <a:pt x="2740203" y="406400"/>
                  </a:lnTo>
                  <a:lnTo>
                    <a:pt x="2943403" y="203200"/>
                  </a:lnTo>
                  <a:lnTo>
                    <a:pt x="2740203" y="0"/>
                  </a:lnTo>
                  <a:close/>
                </a:path>
              </a:pathLst>
            </a:custGeom>
            <a:solidFill>
              <a:srgbClr val="F69E22"/>
            </a:solidFill>
          </p:spPr>
          <p:txBody>
            <a:bodyPr/>
            <a:lstStyle/>
            <a:p>
              <a:endParaRPr lang="en-US"/>
            </a:p>
          </p:txBody>
        </p:sp>
        <p:sp>
          <p:nvSpPr>
            <p:cNvPr id="4" name="TextBox 4"/>
            <p:cNvSpPr txBox="1"/>
            <p:nvPr/>
          </p:nvSpPr>
          <p:spPr>
            <a:xfrm>
              <a:off x="0" y="0"/>
              <a:ext cx="2829102" cy="406400"/>
            </a:xfrm>
            <a:prstGeom prst="rect">
              <a:avLst/>
            </a:prstGeom>
          </p:spPr>
          <p:txBody>
            <a:bodyPr lIns="50800" tIns="50800" rIns="50800" bIns="50800" rtlCol="0" anchor="ctr"/>
            <a:lstStyle/>
            <a:p>
              <a:pPr algn="ctr">
                <a:lnSpc>
                  <a:spcPts val="2440"/>
                </a:lnSpc>
              </a:pPr>
              <a:endParaRPr/>
            </a:p>
          </p:txBody>
        </p:sp>
      </p:grpSp>
      <p:sp>
        <p:nvSpPr>
          <p:cNvPr id="7" name="Freeform 7"/>
          <p:cNvSpPr/>
          <p:nvPr/>
        </p:nvSpPr>
        <p:spPr>
          <a:xfrm>
            <a:off x="11175735" y="0"/>
            <a:ext cx="7112265" cy="1992111"/>
          </a:xfrm>
          <a:custGeom>
            <a:avLst/>
            <a:gdLst/>
            <a:ahLst/>
            <a:cxnLst/>
            <a:rect l="l" t="t" r="r" b="b"/>
            <a:pathLst>
              <a:path w="2966121" h="1992111">
                <a:moveTo>
                  <a:pt x="0" y="0"/>
                </a:moveTo>
                <a:lnTo>
                  <a:pt x="2966121" y="0"/>
                </a:lnTo>
                <a:lnTo>
                  <a:pt x="2966121" y="1992111"/>
                </a:lnTo>
                <a:lnTo>
                  <a:pt x="0" y="19921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TextBox 11"/>
          <p:cNvSpPr txBox="1"/>
          <p:nvPr/>
        </p:nvSpPr>
        <p:spPr>
          <a:xfrm>
            <a:off x="642330" y="222696"/>
            <a:ext cx="9410946" cy="806004"/>
          </a:xfrm>
          <a:prstGeom prst="rect">
            <a:avLst/>
          </a:prstGeom>
        </p:spPr>
        <p:txBody>
          <a:bodyPr lIns="0" tIns="0" rIns="0" bIns="0" rtlCol="0" anchor="t">
            <a:spAutoFit/>
          </a:bodyPr>
          <a:lstStyle/>
          <a:p>
            <a:pPr algn="ctr">
              <a:lnSpc>
                <a:spcPts val="6462"/>
              </a:lnSpc>
              <a:spcBef>
                <a:spcPct val="0"/>
              </a:spcBef>
            </a:pPr>
            <a:r>
              <a:rPr lang="en-US" sz="5297">
                <a:solidFill>
                  <a:srgbClr val="FFFFFF"/>
                </a:solidFill>
                <a:latin typeface="Montserrat"/>
              </a:rPr>
              <a:t>Analysis of Quicksort</a:t>
            </a:r>
          </a:p>
        </p:txBody>
      </p:sp>
      <p:sp>
        <p:nvSpPr>
          <p:cNvPr id="15" name="TextBox 14">
            <a:extLst>
              <a:ext uri="{FF2B5EF4-FFF2-40B4-BE49-F238E27FC236}">
                <a16:creationId xmlns:a16="http://schemas.microsoft.com/office/drawing/2014/main" id="{ED51EE56-FB3A-7A8B-86CC-E78B0755AE8C}"/>
              </a:ext>
            </a:extLst>
          </p:cNvPr>
          <p:cNvSpPr txBox="1"/>
          <p:nvPr/>
        </p:nvSpPr>
        <p:spPr>
          <a:xfrm>
            <a:off x="11866665" y="366980"/>
            <a:ext cx="10050818" cy="707886"/>
          </a:xfrm>
          <a:prstGeom prst="rect">
            <a:avLst/>
          </a:prstGeom>
          <a:noFill/>
        </p:spPr>
        <p:txBody>
          <a:bodyPr wrap="square">
            <a:spAutoFit/>
          </a:bodyPr>
          <a:lstStyle/>
          <a:p>
            <a:r>
              <a:rPr lang="en-US" sz="4000" dirty="0">
                <a:solidFill>
                  <a:srgbClr val="FFC000"/>
                </a:solidFill>
                <a:latin typeface="Aharoni" panose="02010803020104030203" pitchFamily="2" charset="-79"/>
                <a:cs typeface="Aharoni" panose="02010803020104030203" pitchFamily="2" charset="-79"/>
              </a:rPr>
              <a:t>Best Case analysis :</a:t>
            </a:r>
          </a:p>
        </p:txBody>
      </p:sp>
      <p:pic>
        <p:nvPicPr>
          <p:cNvPr id="17" name="Picture 16">
            <a:extLst>
              <a:ext uri="{FF2B5EF4-FFF2-40B4-BE49-F238E27FC236}">
                <a16:creationId xmlns:a16="http://schemas.microsoft.com/office/drawing/2014/main" id="{73059D67-5187-E2F4-0D24-21B968622F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214807"/>
            <a:ext cx="18288000" cy="807219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3079831D-FE4E-7FE8-3726-4B97E2479F2F}"/>
              </a:ext>
            </a:extLst>
          </p:cNvPr>
          <p:cNvGrpSpPr/>
          <p:nvPr/>
        </p:nvGrpSpPr>
        <p:grpSpPr>
          <a:xfrm>
            <a:off x="0" y="0"/>
            <a:ext cx="11175731" cy="1543050"/>
            <a:chOff x="0" y="0"/>
            <a:chExt cx="2943402" cy="406400"/>
          </a:xfrm>
        </p:grpSpPr>
        <p:sp>
          <p:nvSpPr>
            <p:cNvPr id="3" name="Freeform 3">
              <a:extLst>
                <a:ext uri="{FF2B5EF4-FFF2-40B4-BE49-F238E27FC236}">
                  <a16:creationId xmlns:a16="http://schemas.microsoft.com/office/drawing/2014/main" id="{A7700C63-9ABD-CFA8-8785-CCC5DC8A5865}"/>
                </a:ext>
              </a:extLst>
            </p:cNvPr>
            <p:cNvSpPr/>
            <p:nvPr/>
          </p:nvSpPr>
          <p:spPr>
            <a:xfrm>
              <a:off x="0" y="0"/>
              <a:ext cx="2943403" cy="406400"/>
            </a:xfrm>
            <a:custGeom>
              <a:avLst/>
              <a:gdLst/>
              <a:ahLst/>
              <a:cxnLst/>
              <a:rect l="l" t="t" r="r" b="b"/>
              <a:pathLst>
                <a:path w="2943403" h="406400">
                  <a:moveTo>
                    <a:pt x="2740203" y="0"/>
                  </a:moveTo>
                  <a:lnTo>
                    <a:pt x="0" y="0"/>
                  </a:lnTo>
                  <a:lnTo>
                    <a:pt x="0" y="406400"/>
                  </a:lnTo>
                  <a:lnTo>
                    <a:pt x="2740203" y="406400"/>
                  </a:lnTo>
                  <a:lnTo>
                    <a:pt x="2943403" y="203200"/>
                  </a:lnTo>
                  <a:lnTo>
                    <a:pt x="2740203" y="0"/>
                  </a:lnTo>
                  <a:close/>
                </a:path>
              </a:pathLst>
            </a:custGeom>
            <a:solidFill>
              <a:srgbClr val="F69E22"/>
            </a:solidFill>
          </p:spPr>
          <p:txBody>
            <a:bodyPr/>
            <a:lstStyle/>
            <a:p>
              <a:endParaRPr lang="en-US"/>
            </a:p>
          </p:txBody>
        </p:sp>
        <p:sp>
          <p:nvSpPr>
            <p:cNvPr id="5" name="TextBox 4">
              <a:extLst>
                <a:ext uri="{FF2B5EF4-FFF2-40B4-BE49-F238E27FC236}">
                  <a16:creationId xmlns:a16="http://schemas.microsoft.com/office/drawing/2014/main" id="{30508F5E-3DCF-4585-89E7-A4F1542AFB0F}"/>
                </a:ext>
              </a:extLst>
            </p:cNvPr>
            <p:cNvSpPr txBox="1"/>
            <p:nvPr/>
          </p:nvSpPr>
          <p:spPr>
            <a:xfrm>
              <a:off x="0" y="0"/>
              <a:ext cx="2829102" cy="406400"/>
            </a:xfrm>
            <a:prstGeom prst="rect">
              <a:avLst/>
            </a:prstGeom>
          </p:spPr>
          <p:txBody>
            <a:bodyPr lIns="50800" tIns="50800" rIns="50800" bIns="50800" rtlCol="0" anchor="ctr"/>
            <a:lstStyle/>
            <a:p>
              <a:pPr algn="ctr">
                <a:lnSpc>
                  <a:spcPts val="2440"/>
                </a:lnSpc>
              </a:pPr>
              <a:endParaRPr/>
            </a:p>
          </p:txBody>
        </p:sp>
      </p:grpSp>
      <p:sp>
        <p:nvSpPr>
          <p:cNvPr id="6" name="Freeform 7">
            <a:extLst>
              <a:ext uri="{FF2B5EF4-FFF2-40B4-BE49-F238E27FC236}">
                <a16:creationId xmlns:a16="http://schemas.microsoft.com/office/drawing/2014/main" id="{AD2FBA18-67FA-0E57-B9A0-7A2FE7A2AA4A}"/>
              </a:ext>
            </a:extLst>
          </p:cNvPr>
          <p:cNvSpPr/>
          <p:nvPr/>
        </p:nvSpPr>
        <p:spPr>
          <a:xfrm>
            <a:off x="11175735" y="0"/>
            <a:ext cx="7112265" cy="1992111"/>
          </a:xfrm>
          <a:custGeom>
            <a:avLst/>
            <a:gdLst/>
            <a:ahLst/>
            <a:cxnLst/>
            <a:rect l="l" t="t" r="r" b="b"/>
            <a:pathLst>
              <a:path w="2966121" h="1992111">
                <a:moveTo>
                  <a:pt x="0" y="0"/>
                </a:moveTo>
                <a:lnTo>
                  <a:pt x="2966121" y="0"/>
                </a:lnTo>
                <a:lnTo>
                  <a:pt x="2966121" y="1992111"/>
                </a:lnTo>
                <a:lnTo>
                  <a:pt x="0" y="19921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11">
            <a:extLst>
              <a:ext uri="{FF2B5EF4-FFF2-40B4-BE49-F238E27FC236}">
                <a16:creationId xmlns:a16="http://schemas.microsoft.com/office/drawing/2014/main" id="{5DCC7A6A-A751-55B9-6308-1A7B5CF291CA}"/>
              </a:ext>
            </a:extLst>
          </p:cNvPr>
          <p:cNvSpPr txBox="1"/>
          <p:nvPr/>
        </p:nvSpPr>
        <p:spPr>
          <a:xfrm>
            <a:off x="642330" y="222696"/>
            <a:ext cx="9410946" cy="806004"/>
          </a:xfrm>
          <a:prstGeom prst="rect">
            <a:avLst/>
          </a:prstGeom>
        </p:spPr>
        <p:txBody>
          <a:bodyPr lIns="0" tIns="0" rIns="0" bIns="0" rtlCol="0" anchor="t">
            <a:spAutoFit/>
          </a:bodyPr>
          <a:lstStyle/>
          <a:p>
            <a:pPr algn="ctr">
              <a:lnSpc>
                <a:spcPts val="6462"/>
              </a:lnSpc>
              <a:spcBef>
                <a:spcPct val="0"/>
              </a:spcBef>
            </a:pPr>
            <a:r>
              <a:rPr lang="en-US" sz="5297">
                <a:solidFill>
                  <a:srgbClr val="FFFFFF"/>
                </a:solidFill>
                <a:latin typeface="Montserrat"/>
              </a:rPr>
              <a:t>Analysis of Quicksort</a:t>
            </a:r>
          </a:p>
        </p:txBody>
      </p:sp>
      <p:sp>
        <p:nvSpPr>
          <p:cNvPr id="8" name="TextBox 7">
            <a:extLst>
              <a:ext uri="{FF2B5EF4-FFF2-40B4-BE49-F238E27FC236}">
                <a16:creationId xmlns:a16="http://schemas.microsoft.com/office/drawing/2014/main" id="{B065D8A8-C2E6-9934-598C-678F1CD9ED89}"/>
              </a:ext>
            </a:extLst>
          </p:cNvPr>
          <p:cNvSpPr txBox="1"/>
          <p:nvPr/>
        </p:nvSpPr>
        <p:spPr>
          <a:xfrm>
            <a:off x="11609722" y="164467"/>
            <a:ext cx="10050818" cy="707886"/>
          </a:xfrm>
          <a:prstGeom prst="rect">
            <a:avLst/>
          </a:prstGeom>
          <a:noFill/>
        </p:spPr>
        <p:txBody>
          <a:bodyPr wrap="square">
            <a:spAutoFit/>
          </a:bodyPr>
          <a:lstStyle/>
          <a:p>
            <a:r>
              <a:rPr lang="en-US" sz="4000" dirty="0">
                <a:solidFill>
                  <a:srgbClr val="FFC000"/>
                </a:solidFill>
                <a:latin typeface="Aharoni" panose="02010803020104030203" pitchFamily="2" charset="-79"/>
                <a:cs typeface="Aharoni" panose="02010803020104030203" pitchFamily="2" charset="-79"/>
              </a:rPr>
              <a:t>worst Case analysis:</a:t>
            </a:r>
          </a:p>
        </p:txBody>
      </p:sp>
      <p:pic>
        <p:nvPicPr>
          <p:cNvPr id="11" name="Picture 10">
            <a:extLst>
              <a:ext uri="{FF2B5EF4-FFF2-40B4-BE49-F238E27FC236}">
                <a16:creationId xmlns:a16="http://schemas.microsoft.com/office/drawing/2014/main" id="{DD9425FA-EA43-330E-F4B5-CE736EDA80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214807"/>
            <a:ext cx="18440400" cy="8072193"/>
          </a:xfrm>
          <a:prstGeom prst="rect">
            <a:avLst/>
          </a:prstGeom>
        </p:spPr>
      </p:pic>
    </p:spTree>
    <p:extLst>
      <p:ext uri="{BB962C8B-B14F-4D97-AF65-F5344CB8AC3E}">
        <p14:creationId xmlns:p14="http://schemas.microsoft.com/office/powerpoint/2010/main" val="1880598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27C"/>
        </a:solidFill>
        <a:effectLst/>
      </p:bgPr>
    </p:bg>
    <p:spTree>
      <p:nvGrpSpPr>
        <p:cNvPr id="1" name=""/>
        <p:cNvGrpSpPr/>
        <p:nvPr/>
      </p:nvGrpSpPr>
      <p:grpSpPr>
        <a:xfrm>
          <a:off x="0" y="0"/>
          <a:ext cx="0" cy="0"/>
          <a:chOff x="0" y="0"/>
          <a:chExt cx="0" cy="0"/>
        </a:xfrm>
      </p:grpSpPr>
      <p:grpSp>
        <p:nvGrpSpPr>
          <p:cNvPr id="10" name="Group 2">
            <a:extLst>
              <a:ext uri="{FF2B5EF4-FFF2-40B4-BE49-F238E27FC236}">
                <a16:creationId xmlns:a16="http://schemas.microsoft.com/office/drawing/2014/main" id="{1C22A87F-117B-8058-C304-7A7F98CBD6F8}"/>
              </a:ext>
            </a:extLst>
          </p:cNvPr>
          <p:cNvGrpSpPr/>
          <p:nvPr/>
        </p:nvGrpSpPr>
        <p:grpSpPr>
          <a:xfrm>
            <a:off x="0" y="0"/>
            <a:ext cx="11175731" cy="1543050"/>
            <a:chOff x="0" y="0"/>
            <a:chExt cx="2943402" cy="406400"/>
          </a:xfrm>
        </p:grpSpPr>
        <p:sp>
          <p:nvSpPr>
            <p:cNvPr id="11" name="Freeform 3">
              <a:extLst>
                <a:ext uri="{FF2B5EF4-FFF2-40B4-BE49-F238E27FC236}">
                  <a16:creationId xmlns:a16="http://schemas.microsoft.com/office/drawing/2014/main" id="{0B6C2347-6D24-DE4D-EC13-137B38FD0CB9}"/>
                </a:ext>
              </a:extLst>
            </p:cNvPr>
            <p:cNvSpPr/>
            <p:nvPr/>
          </p:nvSpPr>
          <p:spPr>
            <a:xfrm>
              <a:off x="0" y="0"/>
              <a:ext cx="2943403" cy="406400"/>
            </a:xfrm>
            <a:custGeom>
              <a:avLst/>
              <a:gdLst/>
              <a:ahLst/>
              <a:cxnLst/>
              <a:rect l="l" t="t" r="r" b="b"/>
              <a:pathLst>
                <a:path w="2943403" h="406400">
                  <a:moveTo>
                    <a:pt x="2740203" y="0"/>
                  </a:moveTo>
                  <a:lnTo>
                    <a:pt x="0" y="0"/>
                  </a:lnTo>
                  <a:lnTo>
                    <a:pt x="0" y="406400"/>
                  </a:lnTo>
                  <a:lnTo>
                    <a:pt x="2740203" y="406400"/>
                  </a:lnTo>
                  <a:lnTo>
                    <a:pt x="2943403" y="203200"/>
                  </a:lnTo>
                  <a:lnTo>
                    <a:pt x="2740203" y="0"/>
                  </a:lnTo>
                  <a:close/>
                </a:path>
              </a:pathLst>
            </a:custGeom>
            <a:solidFill>
              <a:srgbClr val="F69E22"/>
            </a:solidFill>
          </p:spPr>
          <p:txBody>
            <a:bodyPr/>
            <a:lstStyle/>
            <a:p>
              <a:endParaRPr lang="en-US"/>
            </a:p>
          </p:txBody>
        </p:sp>
        <p:sp>
          <p:nvSpPr>
            <p:cNvPr id="12" name="TextBox 4">
              <a:extLst>
                <a:ext uri="{FF2B5EF4-FFF2-40B4-BE49-F238E27FC236}">
                  <a16:creationId xmlns:a16="http://schemas.microsoft.com/office/drawing/2014/main" id="{0C6FC758-3612-3855-37D5-113454A71E65}"/>
                </a:ext>
              </a:extLst>
            </p:cNvPr>
            <p:cNvSpPr txBox="1"/>
            <p:nvPr/>
          </p:nvSpPr>
          <p:spPr>
            <a:xfrm>
              <a:off x="0" y="0"/>
              <a:ext cx="2829102" cy="406400"/>
            </a:xfrm>
            <a:prstGeom prst="rect">
              <a:avLst/>
            </a:prstGeom>
          </p:spPr>
          <p:txBody>
            <a:bodyPr lIns="50800" tIns="50800" rIns="50800" bIns="50800" rtlCol="0" anchor="ctr"/>
            <a:lstStyle/>
            <a:p>
              <a:pPr algn="ctr">
                <a:lnSpc>
                  <a:spcPts val="2440"/>
                </a:lnSpc>
              </a:pPr>
              <a:endParaRPr/>
            </a:p>
          </p:txBody>
        </p:sp>
      </p:grpSp>
      <p:sp>
        <p:nvSpPr>
          <p:cNvPr id="13" name="Freeform 7">
            <a:extLst>
              <a:ext uri="{FF2B5EF4-FFF2-40B4-BE49-F238E27FC236}">
                <a16:creationId xmlns:a16="http://schemas.microsoft.com/office/drawing/2014/main" id="{2BFD4626-21AA-BF94-E3F4-9C636CA38AFC}"/>
              </a:ext>
            </a:extLst>
          </p:cNvPr>
          <p:cNvSpPr/>
          <p:nvPr/>
        </p:nvSpPr>
        <p:spPr>
          <a:xfrm>
            <a:off x="11175735" y="0"/>
            <a:ext cx="7112265" cy="1992111"/>
          </a:xfrm>
          <a:custGeom>
            <a:avLst/>
            <a:gdLst/>
            <a:ahLst/>
            <a:cxnLst/>
            <a:rect l="l" t="t" r="r" b="b"/>
            <a:pathLst>
              <a:path w="2966121" h="1992111">
                <a:moveTo>
                  <a:pt x="0" y="0"/>
                </a:moveTo>
                <a:lnTo>
                  <a:pt x="2966121" y="0"/>
                </a:lnTo>
                <a:lnTo>
                  <a:pt x="2966121" y="1992111"/>
                </a:lnTo>
                <a:lnTo>
                  <a:pt x="0" y="19921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4" name="TextBox 11">
            <a:extLst>
              <a:ext uri="{FF2B5EF4-FFF2-40B4-BE49-F238E27FC236}">
                <a16:creationId xmlns:a16="http://schemas.microsoft.com/office/drawing/2014/main" id="{3E01EF9D-02A3-B0E3-5668-C3EFEB66CC66}"/>
              </a:ext>
            </a:extLst>
          </p:cNvPr>
          <p:cNvSpPr txBox="1"/>
          <p:nvPr/>
        </p:nvSpPr>
        <p:spPr>
          <a:xfrm>
            <a:off x="642330" y="222696"/>
            <a:ext cx="9410946" cy="806004"/>
          </a:xfrm>
          <a:prstGeom prst="rect">
            <a:avLst/>
          </a:prstGeom>
        </p:spPr>
        <p:txBody>
          <a:bodyPr lIns="0" tIns="0" rIns="0" bIns="0" rtlCol="0" anchor="t">
            <a:spAutoFit/>
          </a:bodyPr>
          <a:lstStyle/>
          <a:p>
            <a:pPr algn="ctr">
              <a:lnSpc>
                <a:spcPts val="6462"/>
              </a:lnSpc>
              <a:spcBef>
                <a:spcPct val="0"/>
              </a:spcBef>
            </a:pPr>
            <a:r>
              <a:rPr lang="en-US" sz="5297">
                <a:solidFill>
                  <a:srgbClr val="FFFFFF"/>
                </a:solidFill>
                <a:latin typeface="Montserrat"/>
              </a:rPr>
              <a:t>Analysis of Quicksort</a:t>
            </a:r>
          </a:p>
        </p:txBody>
      </p:sp>
      <p:sp>
        <p:nvSpPr>
          <p:cNvPr id="15" name="TextBox 14">
            <a:extLst>
              <a:ext uri="{FF2B5EF4-FFF2-40B4-BE49-F238E27FC236}">
                <a16:creationId xmlns:a16="http://schemas.microsoft.com/office/drawing/2014/main" id="{45F0DD32-A193-205F-C836-F884BBA7695A}"/>
              </a:ext>
            </a:extLst>
          </p:cNvPr>
          <p:cNvSpPr txBox="1"/>
          <p:nvPr/>
        </p:nvSpPr>
        <p:spPr>
          <a:xfrm>
            <a:off x="11866665" y="366980"/>
            <a:ext cx="10050818" cy="1323439"/>
          </a:xfrm>
          <a:prstGeom prst="rect">
            <a:avLst/>
          </a:prstGeom>
          <a:noFill/>
        </p:spPr>
        <p:txBody>
          <a:bodyPr wrap="square">
            <a:spAutoFit/>
          </a:bodyPr>
          <a:lstStyle/>
          <a:p>
            <a:r>
              <a:rPr lang="en-US" sz="4000" dirty="0">
                <a:solidFill>
                  <a:srgbClr val="FFC000"/>
                </a:solidFill>
                <a:latin typeface="Aharoni" panose="02010803020104030203" pitchFamily="2" charset="-79"/>
                <a:cs typeface="Aharoni" panose="02010803020104030203" pitchFamily="2" charset="-79"/>
              </a:rPr>
              <a:t>Average Case analysis </a:t>
            </a:r>
          </a:p>
          <a:p>
            <a:r>
              <a:rPr lang="en-US" sz="4000" dirty="0">
                <a:solidFill>
                  <a:srgbClr val="FFC000"/>
                </a:solidFill>
                <a:latin typeface="Aharoni" panose="02010803020104030203" pitchFamily="2" charset="-79"/>
                <a:cs typeface="Aharoni" panose="02010803020104030203" pitchFamily="2" charset="-79"/>
              </a:rPr>
              <a:t>(pivot is random :</a:t>
            </a:r>
            <a:endParaRPr lang="en-US" dirty="0">
              <a:solidFill>
                <a:srgbClr val="FFC000"/>
              </a:solidFill>
            </a:endParaRPr>
          </a:p>
        </p:txBody>
      </p:sp>
      <p:pic>
        <p:nvPicPr>
          <p:cNvPr id="18" name="Picture 17">
            <a:extLst>
              <a:ext uri="{FF2B5EF4-FFF2-40B4-BE49-F238E27FC236}">
                <a16:creationId xmlns:a16="http://schemas.microsoft.com/office/drawing/2014/main" id="{B44EB999-A520-5313-B585-5177497CCC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92111"/>
            <a:ext cx="18288000" cy="829488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a:extLst>
              <a:ext uri="{FF2B5EF4-FFF2-40B4-BE49-F238E27FC236}">
                <a16:creationId xmlns:a16="http://schemas.microsoft.com/office/drawing/2014/main" id="{53BFCBE8-F5C6-29ED-156F-BCACC5DBDD5F}"/>
              </a:ext>
            </a:extLst>
          </p:cNvPr>
          <p:cNvGrpSpPr/>
          <p:nvPr/>
        </p:nvGrpSpPr>
        <p:grpSpPr>
          <a:xfrm>
            <a:off x="0" y="0"/>
            <a:ext cx="13276620" cy="1543050"/>
            <a:chOff x="0" y="0"/>
            <a:chExt cx="3496723" cy="406400"/>
          </a:xfrm>
        </p:grpSpPr>
        <p:sp>
          <p:nvSpPr>
            <p:cNvPr id="3" name="Freeform 4">
              <a:extLst>
                <a:ext uri="{FF2B5EF4-FFF2-40B4-BE49-F238E27FC236}">
                  <a16:creationId xmlns:a16="http://schemas.microsoft.com/office/drawing/2014/main" id="{39FE0800-657A-12A1-BD22-5D4DA8A295BE}"/>
                </a:ext>
              </a:extLst>
            </p:cNvPr>
            <p:cNvSpPr/>
            <p:nvPr/>
          </p:nvSpPr>
          <p:spPr>
            <a:xfrm>
              <a:off x="0" y="0"/>
              <a:ext cx="3496723" cy="406400"/>
            </a:xfrm>
            <a:custGeom>
              <a:avLst/>
              <a:gdLst/>
              <a:ahLst/>
              <a:cxnLst/>
              <a:rect l="l" t="t" r="r" b="b"/>
              <a:pathLst>
                <a:path w="3496723" h="406400">
                  <a:moveTo>
                    <a:pt x="3293523" y="0"/>
                  </a:moveTo>
                  <a:lnTo>
                    <a:pt x="0" y="0"/>
                  </a:lnTo>
                  <a:lnTo>
                    <a:pt x="0" y="406400"/>
                  </a:lnTo>
                  <a:lnTo>
                    <a:pt x="3293523" y="406400"/>
                  </a:lnTo>
                  <a:lnTo>
                    <a:pt x="3496723" y="203200"/>
                  </a:lnTo>
                  <a:lnTo>
                    <a:pt x="3293523" y="0"/>
                  </a:lnTo>
                  <a:close/>
                </a:path>
              </a:pathLst>
            </a:custGeom>
            <a:solidFill>
              <a:srgbClr val="F69E22"/>
            </a:solidFill>
          </p:spPr>
          <p:txBody>
            <a:bodyPr/>
            <a:lstStyle/>
            <a:p>
              <a:endParaRPr lang="en-US"/>
            </a:p>
          </p:txBody>
        </p:sp>
        <p:sp>
          <p:nvSpPr>
            <p:cNvPr id="4" name="TextBox 5">
              <a:extLst>
                <a:ext uri="{FF2B5EF4-FFF2-40B4-BE49-F238E27FC236}">
                  <a16:creationId xmlns:a16="http://schemas.microsoft.com/office/drawing/2014/main" id="{5796800C-B416-1E8C-168D-A8AACC74A3CE}"/>
                </a:ext>
              </a:extLst>
            </p:cNvPr>
            <p:cNvSpPr txBox="1"/>
            <p:nvPr/>
          </p:nvSpPr>
          <p:spPr>
            <a:xfrm>
              <a:off x="0" y="0"/>
              <a:ext cx="3382423" cy="406400"/>
            </a:xfrm>
            <a:prstGeom prst="rect">
              <a:avLst/>
            </a:prstGeom>
          </p:spPr>
          <p:txBody>
            <a:bodyPr lIns="50800" tIns="50800" rIns="50800" bIns="50800" rtlCol="0" anchor="ctr"/>
            <a:lstStyle/>
            <a:p>
              <a:pPr algn="ctr">
                <a:lnSpc>
                  <a:spcPts val="2440"/>
                </a:lnSpc>
              </a:pPr>
              <a:endParaRPr/>
            </a:p>
          </p:txBody>
        </p:sp>
      </p:grpSp>
      <p:sp>
        <p:nvSpPr>
          <p:cNvPr id="6" name="TextBox 5">
            <a:extLst>
              <a:ext uri="{FF2B5EF4-FFF2-40B4-BE49-F238E27FC236}">
                <a16:creationId xmlns:a16="http://schemas.microsoft.com/office/drawing/2014/main" id="{3387710B-0EBD-C6CC-76DE-91AFEF518102}"/>
              </a:ext>
            </a:extLst>
          </p:cNvPr>
          <p:cNvSpPr txBox="1"/>
          <p:nvPr/>
        </p:nvSpPr>
        <p:spPr>
          <a:xfrm>
            <a:off x="609600" y="0"/>
            <a:ext cx="9422524" cy="1569660"/>
          </a:xfrm>
          <a:prstGeom prst="rect">
            <a:avLst/>
          </a:prstGeom>
          <a:noFill/>
        </p:spPr>
        <p:txBody>
          <a:bodyPr wrap="square">
            <a:spAutoFit/>
          </a:bodyPr>
          <a:lstStyle/>
          <a:p>
            <a:r>
              <a:rPr lang="en-US" sz="4800" dirty="0"/>
              <a:t>Comparison of the three cases in graph :</a:t>
            </a:r>
          </a:p>
        </p:txBody>
      </p:sp>
      <p:pic>
        <p:nvPicPr>
          <p:cNvPr id="8" name="Picture 7">
            <a:extLst>
              <a:ext uri="{FF2B5EF4-FFF2-40B4-BE49-F238E27FC236}">
                <a16:creationId xmlns:a16="http://schemas.microsoft.com/office/drawing/2014/main" id="{4FF8A56C-4DA1-C340-73F2-47343CC203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428" y="2400300"/>
            <a:ext cx="10285234" cy="5114925"/>
          </a:xfrm>
          <a:prstGeom prst="rect">
            <a:avLst/>
          </a:prstGeom>
        </p:spPr>
      </p:pic>
      <p:pic>
        <p:nvPicPr>
          <p:cNvPr id="9" name="Picture 8">
            <a:extLst>
              <a:ext uri="{FF2B5EF4-FFF2-40B4-BE49-F238E27FC236}">
                <a16:creationId xmlns:a16="http://schemas.microsoft.com/office/drawing/2014/main" id="{CED891F6-DA4C-2C2B-9ABB-ADE93AC1B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34800" y="2400300"/>
            <a:ext cx="4965079" cy="5457349"/>
          </a:xfrm>
          <a:prstGeom prst="rect">
            <a:avLst/>
          </a:prstGeom>
        </p:spPr>
      </p:pic>
    </p:spTree>
    <p:extLst>
      <p:ext uri="{BB962C8B-B14F-4D97-AF65-F5344CB8AC3E}">
        <p14:creationId xmlns:p14="http://schemas.microsoft.com/office/powerpoint/2010/main" val="2281096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27C"/>
        </a:solidFill>
        <a:effectLst/>
      </p:bgPr>
    </p:bg>
    <p:spTree>
      <p:nvGrpSpPr>
        <p:cNvPr id="1" name=""/>
        <p:cNvGrpSpPr/>
        <p:nvPr/>
      </p:nvGrpSpPr>
      <p:grpSpPr>
        <a:xfrm>
          <a:off x="0" y="0"/>
          <a:ext cx="0" cy="0"/>
          <a:chOff x="0" y="0"/>
          <a:chExt cx="0" cy="0"/>
        </a:xfrm>
      </p:grpSpPr>
      <p:sp>
        <p:nvSpPr>
          <p:cNvPr id="2" name="TextBox 2"/>
          <p:cNvSpPr txBox="1"/>
          <p:nvPr/>
        </p:nvSpPr>
        <p:spPr>
          <a:xfrm>
            <a:off x="0" y="2524188"/>
            <a:ext cx="18288000" cy="5597525"/>
          </a:xfrm>
          <a:prstGeom prst="rect">
            <a:avLst/>
          </a:prstGeom>
        </p:spPr>
        <p:txBody>
          <a:bodyPr lIns="0" tIns="0" rIns="0" bIns="0" rtlCol="0" anchor="t">
            <a:spAutoFit/>
          </a:bodyPr>
          <a:lstStyle/>
          <a:p>
            <a:pPr algn="ctr">
              <a:lnSpc>
                <a:spcPts val="7563"/>
              </a:lnSpc>
              <a:spcBef>
                <a:spcPct val="0"/>
              </a:spcBef>
            </a:pPr>
            <a:r>
              <a:rPr lang="en-US" sz="6199" dirty="0">
                <a:solidFill>
                  <a:srgbClr val="F69E22"/>
                </a:solidFill>
                <a:latin typeface="Montserrat"/>
              </a:rPr>
              <a:t> conclusion</a:t>
            </a:r>
          </a:p>
          <a:p>
            <a:pPr algn="ctr">
              <a:lnSpc>
                <a:spcPts val="4635"/>
              </a:lnSpc>
              <a:spcBef>
                <a:spcPct val="0"/>
              </a:spcBef>
            </a:pPr>
            <a:r>
              <a:rPr lang="en-US" sz="3799" dirty="0">
                <a:solidFill>
                  <a:srgbClr val="FFFFFF"/>
                </a:solidFill>
                <a:latin typeface="Montserrat"/>
              </a:rPr>
              <a:t>Quicksort stands out as a highly efficient sorting algorithm. Its Divide and Conquer strategy, coupled with in-place sorting, makes it versatile for diverse datasets. While the worst-case time complexity is O(n^2), careful pivot selection mitigates this. Quicksort's adaptability, average-case performance of O(n log n), and potential for parallelization contribute to its widespread use. Understanding its strengths and strategies for optimization allows us to leverage Quicksort effectively in various practical applications.</a:t>
            </a:r>
          </a:p>
        </p:txBody>
      </p:sp>
      <p:sp>
        <p:nvSpPr>
          <p:cNvPr id="3" name="Freeform 3"/>
          <p:cNvSpPr/>
          <p:nvPr/>
        </p:nvSpPr>
        <p:spPr>
          <a:xfrm>
            <a:off x="0" y="0"/>
            <a:ext cx="3571467" cy="3571467"/>
          </a:xfrm>
          <a:custGeom>
            <a:avLst/>
            <a:gdLst/>
            <a:ahLst/>
            <a:cxnLst/>
            <a:rect l="l" t="t" r="r" b="b"/>
            <a:pathLst>
              <a:path w="3571467" h="3571467">
                <a:moveTo>
                  <a:pt x="0" y="0"/>
                </a:moveTo>
                <a:lnTo>
                  <a:pt x="3571467" y="0"/>
                </a:lnTo>
                <a:lnTo>
                  <a:pt x="3571467" y="3571467"/>
                </a:lnTo>
                <a:lnTo>
                  <a:pt x="0" y="35714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3502785" y="0"/>
            <a:ext cx="4785215" cy="3712530"/>
          </a:xfrm>
          <a:custGeom>
            <a:avLst/>
            <a:gdLst/>
            <a:ahLst/>
            <a:cxnLst/>
            <a:rect l="l" t="t" r="r" b="b"/>
            <a:pathLst>
              <a:path w="4785215" h="3712530">
                <a:moveTo>
                  <a:pt x="0" y="0"/>
                </a:moveTo>
                <a:lnTo>
                  <a:pt x="4785215" y="0"/>
                </a:lnTo>
                <a:lnTo>
                  <a:pt x="4785215" y="3712530"/>
                </a:lnTo>
                <a:lnTo>
                  <a:pt x="0" y="37125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83845"/>
        </a:solidFill>
        <a:effectLst/>
      </p:bgPr>
    </p:bg>
    <p:spTree>
      <p:nvGrpSpPr>
        <p:cNvPr id="1" name=""/>
        <p:cNvGrpSpPr/>
        <p:nvPr/>
      </p:nvGrpSpPr>
      <p:grpSpPr>
        <a:xfrm>
          <a:off x="0" y="0"/>
          <a:ext cx="0" cy="0"/>
          <a:chOff x="0" y="0"/>
          <a:chExt cx="0" cy="0"/>
        </a:xfrm>
      </p:grpSpPr>
      <p:sp>
        <p:nvSpPr>
          <p:cNvPr id="2" name="Freeform 2"/>
          <p:cNvSpPr/>
          <p:nvPr/>
        </p:nvSpPr>
        <p:spPr>
          <a:xfrm>
            <a:off x="13526240" y="598349"/>
            <a:ext cx="5715000" cy="4114800"/>
          </a:xfrm>
          <a:custGeom>
            <a:avLst/>
            <a:gdLst/>
            <a:ahLst/>
            <a:cxnLst/>
            <a:rect l="l" t="t" r="r" b="b"/>
            <a:pathLst>
              <a:path w="5715000" h="4114800">
                <a:moveTo>
                  <a:pt x="0" y="0"/>
                </a:moveTo>
                <a:lnTo>
                  <a:pt x="5715000" y="0"/>
                </a:lnTo>
                <a:lnTo>
                  <a:pt x="57150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3002100" y="248592"/>
            <a:ext cx="12283800" cy="9789817"/>
          </a:xfrm>
          <a:custGeom>
            <a:avLst/>
            <a:gdLst/>
            <a:ahLst/>
            <a:cxnLst/>
            <a:rect l="l" t="t" r="r" b="b"/>
            <a:pathLst>
              <a:path w="12283800" h="9789817">
                <a:moveTo>
                  <a:pt x="0" y="0"/>
                </a:moveTo>
                <a:lnTo>
                  <a:pt x="12283800" y="0"/>
                </a:lnTo>
                <a:lnTo>
                  <a:pt x="12283800" y="9789816"/>
                </a:lnTo>
                <a:lnTo>
                  <a:pt x="0" y="9789816"/>
                </a:lnTo>
                <a:lnTo>
                  <a:pt x="0" y="0"/>
                </a:lnTo>
                <a:close/>
              </a:path>
            </a:pathLst>
          </a:custGeom>
          <a:blipFill>
            <a:blip r:embed="rId4"/>
            <a:stretch>
              <a:fillRect/>
            </a:stretch>
          </a:blipFill>
        </p:spPr>
        <p:txBody>
          <a:bodyPr/>
          <a:lstStyle/>
          <a:p>
            <a:endParaRPr lang="en-US"/>
          </a:p>
        </p:txBody>
      </p:sp>
      <p:sp>
        <p:nvSpPr>
          <p:cNvPr id="4" name="Freeform 4"/>
          <p:cNvSpPr/>
          <p:nvPr/>
        </p:nvSpPr>
        <p:spPr>
          <a:xfrm>
            <a:off x="-18393" y="4709208"/>
            <a:ext cx="5109890" cy="5569362"/>
          </a:xfrm>
          <a:custGeom>
            <a:avLst/>
            <a:gdLst/>
            <a:ahLst/>
            <a:cxnLst/>
            <a:rect l="l" t="t" r="r" b="b"/>
            <a:pathLst>
              <a:path w="5109890" h="5569362">
                <a:moveTo>
                  <a:pt x="0" y="0"/>
                </a:moveTo>
                <a:lnTo>
                  <a:pt x="5109890" y="0"/>
                </a:lnTo>
                <a:lnTo>
                  <a:pt x="5109890" y="5569362"/>
                </a:lnTo>
                <a:lnTo>
                  <a:pt x="0" y="5569362"/>
                </a:lnTo>
                <a:lnTo>
                  <a:pt x="0" y="0"/>
                </a:lnTo>
                <a:close/>
              </a:path>
            </a:pathLst>
          </a:custGeom>
          <a:blipFill>
            <a:blip r:embed="rId5"/>
            <a:stretch>
              <a:fillRect/>
            </a:stretch>
          </a:blipFill>
        </p:spPr>
        <p:txBody>
          <a:bodyPr/>
          <a:lstStyle/>
          <a:p>
            <a:endParaRPr lang="en-US"/>
          </a:p>
        </p:txBody>
      </p:sp>
      <p:sp>
        <p:nvSpPr>
          <p:cNvPr id="5" name="Freeform 5"/>
          <p:cNvSpPr/>
          <p:nvPr/>
        </p:nvSpPr>
        <p:spPr>
          <a:xfrm>
            <a:off x="12602028" y="1028700"/>
            <a:ext cx="2851865" cy="2673623"/>
          </a:xfrm>
          <a:custGeom>
            <a:avLst/>
            <a:gdLst/>
            <a:ahLst/>
            <a:cxnLst/>
            <a:rect l="l" t="t" r="r" b="b"/>
            <a:pathLst>
              <a:path w="2851865" h="2673623">
                <a:moveTo>
                  <a:pt x="0" y="0"/>
                </a:moveTo>
                <a:lnTo>
                  <a:pt x="2851865" y="0"/>
                </a:lnTo>
                <a:lnTo>
                  <a:pt x="2851865" y="2673623"/>
                </a:lnTo>
                <a:lnTo>
                  <a:pt x="0" y="2673623"/>
                </a:lnTo>
                <a:lnTo>
                  <a:pt x="0" y="0"/>
                </a:lnTo>
                <a:close/>
              </a:path>
            </a:pathLst>
          </a:custGeom>
          <a:blipFill>
            <a:blip r:embed="rId6"/>
            <a:stretch>
              <a:fillRect/>
            </a:stretch>
          </a:blipFill>
        </p:spPr>
        <p:txBody>
          <a:bodyPr/>
          <a:lstStyle/>
          <a:p>
            <a:endParaRPr lang="en-US"/>
          </a:p>
        </p:txBody>
      </p:sp>
      <p:sp>
        <p:nvSpPr>
          <p:cNvPr id="6" name="Freeform 6"/>
          <p:cNvSpPr/>
          <p:nvPr/>
        </p:nvSpPr>
        <p:spPr>
          <a:xfrm>
            <a:off x="14027960" y="5479286"/>
            <a:ext cx="4711560" cy="4807714"/>
          </a:xfrm>
          <a:custGeom>
            <a:avLst/>
            <a:gdLst/>
            <a:ahLst/>
            <a:cxnLst/>
            <a:rect l="l" t="t" r="r" b="b"/>
            <a:pathLst>
              <a:path w="4711560" h="4807714">
                <a:moveTo>
                  <a:pt x="0" y="0"/>
                </a:moveTo>
                <a:lnTo>
                  <a:pt x="4711560" y="0"/>
                </a:lnTo>
                <a:lnTo>
                  <a:pt x="4711560" y="4807714"/>
                </a:lnTo>
                <a:lnTo>
                  <a:pt x="0" y="4807714"/>
                </a:lnTo>
                <a:lnTo>
                  <a:pt x="0" y="0"/>
                </a:lnTo>
                <a:close/>
              </a:path>
            </a:pathLst>
          </a:custGeom>
          <a:blipFill>
            <a:blip r:embed="rId7"/>
            <a:stretch>
              <a:fillRect/>
            </a:stretch>
          </a:blipFill>
        </p:spPr>
        <p:txBody>
          <a:bodyPr/>
          <a:lstStyle/>
          <a:p>
            <a:endParaRPr lang="en-US"/>
          </a:p>
        </p:txBody>
      </p:sp>
      <p:sp>
        <p:nvSpPr>
          <p:cNvPr id="7" name="TextBox 7"/>
          <p:cNvSpPr txBox="1"/>
          <p:nvPr/>
        </p:nvSpPr>
        <p:spPr>
          <a:xfrm>
            <a:off x="4709634" y="2003625"/>
            <a:ext cx="8868732" cy="1940662"/>
          </a:xfrm>
          <a:prstGeom prst="rect">
            <a:avLst/>
          </a:prstGeom>
        </p:spPr>
        <p:txBody>
          <a:bodyPr lIns="0" tIns="0" rIns="0" bIns="0" rtlCol="0" anchor="t">
            <a:spAutoFit/>
          </a:bodyPr>
          <a:lstStyle/>
          <a:p>
            <a:pPr algn="ctr">
              <a:lnSpc>
                <a:spcPts val="15884"/>
              </a:lnSpc>
            </a:pPr>
            <a:r>
              <a:rPr lang="en-US" sz="11346">
                <a:solidFill>
                  <a:srgbClr val="FBEECB"/>
                </a:solidFill>
                <a:latin typeface="Bangers"/>
              </a:rPr>
              <a:t>Thank</a:t>
            </a:r>
          </a:p>
        </p:txBody>
      </p:sp>
      <p:sp>
        <p:nvSpPr>
          <p:cNvPr id="8" name="TextBox 8"/>
          <p:cNvSpPr txBox="1"/>
          <p:nvPr/>
        </p:nvSpPr>
        <p:spPr>
          <a:xfrm>
            <a:off x="4249315" y="3102248"/>
            <a:ext cx="9012188" cy="5324018"/>
          </a:xfrm>
          <a:prstGeom prst="rect">
            <a:avLst/>
          </a:prstGeom>
        </p:spPr>
        <p:txBody>
          <a:bodyPr lIns="0" tIns="0" rIns="0" bIns="0" rtlCol="0" anchor="t">
            <a:spAutoFit/>
          </a:bodyPr>
          <a:lstStyle/>
          <a:p>
            <a:pPr algn="ctr">
              <a:lnSpc>
                <a:spcPts val="43613"/>
              </a:lnSpc>
            </a:pPr>
            <a:r>
              <a:rPr lang="en-US" sz="31152">
                <a:solidFill>
                  <a:srgbClr val="183845"/>
                </a:solidFill>
                <a:latin typeface="Bangers"/>
              </a:rPr>
              <a:t>YOU</a:t>
            </a:r>
          </a:p>
        </p:txBody>
      </p:sp>
      <p:sp>
        <p:nvSpPr>
          <p:cNvPr id="9" name="Freeform 9"/>
          <p:cNvSpPr/>
          <p:nvPr/>
        </p:nvSpPr>
        <p:spPr>
          <a:xfrm>
            <a:off x="-1680578" y="165300"/>
            <a:ext cx="5715000" cy="4114800"/>
          </a:xfrm>
          <a:custGeom>
            <a:avLst/>
            <a:gdLst/>
            <a:ahLst/>
            <a:cxnLst/>
            <a:rect l="l" t="t" r="r" b="b"/>
            <a:pathLst>
              <a:path w="5715000" h="4114800">
                <a:moveTo>
                  <a:pt x="0" y="0"/>
                </a:moveTo>
                <a:lnTo>
                  <a:pt x="5715000" y="0"/>
                </a:lnTo>
                <a:lnTo>
                  <a:pt x="57150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27C"/>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0858519" cy="1543050"/>
            <a:chOff x="0" y="0"/>
            <a:chExt cx="2859857" cy="406400"/>
          </a:xfrm>
        </p:grpSpPr>
        <p:sp>
          <p:nvSpPr>
            <p:cNvPr id="3" name="Freeform 3"/>
            <p:cNvSpPr/>
            <p:nvPr/>
          </p:nvSpPr>
          <p:spPr>
            <a:xfrm>
              <a:off x="0" y="0"/>
              <a:ext cx="2859857" cy="406400"/>
            </a:xfrm>
            <a:custGeom>
              <a:avLst/>
              <a:gdLst/>
              <a:ahLst/>
              <a:cxnLst/>
              <a:rect l="l" t="t" r="r" b="b"/>
              <a:pathLst>
                <a:path w="2859857" h="406400">
                  <a:moveTo>
                    <a:pt x="2656657" y="0"/>
                  </a:moveTo>
                  <a:lnTo>
                    <a:pt x="0" y="0"/>
                  </a:lnTo>
                  <a:lnTo>
                    <a:pt x="0" y="406400"/>
                  </a:lnTo>
                  <a:lnTo>
                    <a:pt x="2656657" y="406400"/>
                  </a:lnTo>
                  <a:lnTo>
                    <a:pt x="2859857" y="203200"/>
                  </a:lnTo>
                  <a:lnTo>
                    <a:pt x="2656657" y="0"/>
                  </a:lnTo>
                  <a:close/>
                </a:path>
              </a:pathLst>
            </a:custGeom>
            <a:solidFill>
              <a:srgbClr val="F69E22"/>
            </a:solidFill>
          </p:spPr>
          <p:txBody>
            <a:bodyPr/>
            <a:lstStyle/>
            <a:p>
              <a:endParaRPr lang="en-US"/>
            </a:p>
          </p:txBody>
        </p:sp>
        <p:sp>
          <p:nvSpPr>
            <p:cNvPr id="4" name="TextBox 4"/>
            <p:cNvSpPr txBox="1"/>
            <p:nvPr/>
          </p:nvSpPr>
          <p:spPr>
            <a:xfrm>
              <a:off x="0" y="-9525"/>
              <a:ext cx="2745557" cy="415925"/>
            </a:xfrm>
            <a:prstGeom prst="rect">
              <a:avLst/>
            </a:prstGeom>
          </p:spPr>
          <p:txBody>
            <a:bodyPr lIns="50800" tIns="50800" rIns="50800" bIns="50800" rtlCol="0" anchor="ctr"/>
            <a:lstStyle/>
            <a:p>
              <a:pPr algn="ctr">
                <a:lnSpc>
                  <a:spcPts val="6343"/>
                </a:lnSpc>
              </a:pPr>
              <a:r>
                <a:rPr lang="en-US" sz="5199">
                  <a:solidFill>
                    <a:srgbClr val="000000"/>
                  </a:solidFill>
                  <a:latin typeface="Montserrat Classic"/>
                </a:rPr>
                <a:t>Divide and conquer Algorithm:</a:t>
              </a:r>
            </a:p>
          </p:txBody>
        </p:sp>
      </p:grpSp>
      <p:sp>
        <p:nvSpPr>
          <p:cNvPr id="5" name="Freeform 5"/>
          <p:cNvSpPr/>
          <p:nvPr/>
        </p:nvSpPr>
        <p:spPr>
          <a:xfrm>
            <a:off x="11098374" y="7083695"/>
            <a:ext cx="7189626" cy="3203305"/>
          </a:xfrm>
          <a:custGeom>
            <a:avLst/>
            <a:gdLst/>
            <a:ahLst/>
            <a:cxnLst/>
            <a:rect l="l" t="t" r="r" b="b"/>
            <a:pathLst>
              <a:path w="7189626" h="3203305">
                <a:moveTo>
                  <a:pt x="0" y="0"/>
                </a:moveTo>
                <a:lnTo>
                  <a:pt x="7189626" y="0"/>
                </a:lnTo>
                <a:lnTo>
                  <a:pt x="7189626" y="3203305"/>
                </a:lnTo>
                <a:lnTo>
                  <a:pt x="0" y="3203305"/>
                </a:lnTo>
                <a:lnTo>
                  <a:pt x="0" y="0"/>
                </a:lnTo>
                <a:close/>
              </a:path>
            </a:pathLst>
          </a:custGeom>
          <a:blipFill>
            <a:blip r:embed="rId2"/>
            <a:stretch>
              <a:fillRect t="-24908" b="-24908"/>
            </a:stretch>
          </a:blipFill>
        </p:spPr>
        <p:txBody>
          <a:bodyPr/>
          <a:lstStyle/>
          <a:p>
            <a:endParaRPr lang="en-US"/>
          </a:p>
        </p:txBody>
      </p:sp>
      <p:pic>
        <p:nvPicPr>
          <p:cNvPr id="6" name="Picture 6"/>
          <p:cNvPicPr>
            <a:picLocks noChangeAspect="1"/>
          </p:cNvPicPr>
          <p:nvPr/>
        </p:nvPicPr>
        <p:blipFill>
          <a:blip r:embed="rId3"/>
          <a:srcRect/>
          <a:stretch>
            <a:fillRect/>
          </a:stretch>
        </p:blipFill>
        <p:spPr>
          <a:xfrm>
            <a:off x="0" y="7083695"/>
            <a:ext cx="4960674" cy="3203305"/>
          </a:xfrm>
          <a:prstGeom prst="rect">
            <a:avLst/>
          </a:prstGeom>
        </p:spPr>
      </p:pic>
      <p:sp>
        <p:nvSpPr>
          <p:cNvPr id="7" name="TextBox 7"/>
          <p:cNvSpPr txBox="1"/>
          <p:nvPr/>
        </p:nvSpPr>
        <p:spPr>
          <a:xfrm>
            <a:off x="0" y="2012848"/>
            <a:ext cx="18288000" cy="5070847"/>
          </a:xfrm>
          <a:prstGeom prst="rect">
            <a:avLst/>
          </a:prstGeom>
        </p:spPr>
        <p:txBody>
          <a:bodyPr lIns="0" tIns="0" rIns="0" bIns="0" rtlCol="0" anchor="t">
            <a:spAutoFit/>
          </a:bodyPr>
          <a:lstStyle/>
          <a:p>
            <a:pPr algn="ctr">
              <a:lnSpc>
                <a:spcPts val="2871"/>
              </a:lnSpc>
              <a:spcBef>
                <a:spcPct val="0"/>
              </a:spcBef>
            </a:pPr>
            <a:r>
              <a:rPr lang="en-US" sz="2353">
                <a:solidFill>
                  <a:srgbClr val="FFFFFF"/>
                </a:solidFill>
                <a:latin typeface="Montserrat Classic"/>
              </a:rPr>
              <a:t>Divide and Conquer is a powerful algorithmic technique that involves breaking down a problem into smaller subproblems, solving them independently, and then combining their solutions to solve the original problem. The basic idea is to divide a problem into smaller, more manageable parts, solve those parts, and then combine the solutions to get the final result.</a:t>
            </a:r>
          </a:p>
          <a:p>
            <a:pPr algn="ctr">
              <a:lnSpc>
                <a:spcPts val="2871"/>
              </a:lnSpc>
              <a:spcBef>
                <a:spcPct val="0"/>
              </a:spcBef>
            </a:pPr>
            <a:endParaRPr lang="en-US" sz="2353">
              <a:solidFill>
                <a:srgbClr val="FFFFFF"/>
              </a:solidFill>
              <a:latin typeface="Montserrat Classic"/>
            </a:endParaRPr>
          </a:p>
          <a:p>
            <a:pPr algn="ctr">
              <a:lnSpc>
                <a:spcPts val="2871"/>
              </a:lnSpc>
              <a:spcBef>
                <a:spcPct val="0"/>
              </a:spcBef>
            </a:pPr>
            <a:r>
              <a:rPr lang="en-US" sz="2353">
                <a:solidFill>
                  <a:srgbClr val="FFFFFF"/>
                </a:solidFill>
                <a:latin typeface="Montserrat Classic"/>
              </a:rPr>
              <a:t>The Divide and Conquer algorithm typically follows three steps:</a:t>
            </a:r>
          </a:p>
          <a:p>
            <a:pPr algn="ctr">
              <a:lnSpc>
                <a:spcPts val="2871"/>
              </a:lnSpc>
              <a:spcBef>
                <a:spcPct val="0"/>
              </a:spcBef>
            </a:pPr>
            <a:endParaRPr lang="en-US" sz="2353">
              <a:solidFill>
                <a:srgbClr val="FFFFFF"/>
              </a:solidFill>
              <a:latin typeface="Montserrat Classic"/>
            </a:endParaRPr>
          </a:p>
          <a:p>
            <a:pPr algn="ctr">
              <a:lnSpc>
                <a:spcPts val="2871"/>
              </a:lnSpc>
              <a:spcBef>
                <a:spcPct val="0"/>
              </a:spcBef>
            </a:pPr>
            <a:r>
              <a:rPr lang="en-US" sz="2353">
                <a:solidFill>
                  <a:srgbClr val="FFFFFF"/>
                </a:solidFill>
                <a:latin typeface="Montserrat Classic"/>
              </a:rPr>
              <a:t>1-Divide: Break the problem into smaller subproblems that are similar to the original problem. This step continues until the subproblems become simple enough to solve directly.</a:t>
            </a:r>
          </a:p>
          <a:p>
            <a:pPr algn="ctr">
              <a:lnSpc>
                <a:spcPts val="2871"/>
              </a:lnSpc>
              <a:spcBef>
                <a:spcPct val="0"/>
              </a:spcBef>
            </a:pPr>
            <a:endParaRPr lang="en-US" sz="2353">
              <a:solidFill>
                <a:srgbClr val="FFFFFF"/>
              </a:solidFill>
              <a:latin typeface="Montserrat Classic"/>
            </a:endParaRPr>
          </a:p>
          <a:p>
            <a:pPr algn="ctr">
              <a:lnSpc>
                <a:spcPts val="2871"/>
              </a:lnSpc>
              <a:spcBef>
                <a:spcPct val="0"/>
              </a:spcBef>
            </a:pPr>
            <a:r>
              <a:rPr lang="en-US" sz="2353">
                <a:solidFill>
                  <a:srgbClr val="FFFFFF"/>
                </a:solidFill>
                <a:latin typeface="Montserrat Classic"/>
              </a:rPr>
              <a:t>2-Conquer: Solve the subproblems. If the subproblems are small enough, solve them directly. Otherwise, recursively apply the Divide and Conquer algorithm to further break them down.</a:t>
            </a:r>
          </a:p>
          <a:p>
            <a:pPr algn="ctr">
              <a:lnSpc>
                <a:spcPts val="2871"/>
              </a:lnSpc>
              <a:spcBef>
                <a:spcPct val="0"/>
              </a:spcBef>
            </a:pPr>
            <a:endParaRPr lang="en-US" sz="2353">
              <a:solidFill>
                <a:srgbClr val="FFFFFF"/>
              </a:solidFill>
              <a:latin typeface="Montserrat Classic"/>
            </a:endParaRPr>
          </a:p>
          <a:p>
            <a:pPr algn="ctr">
              <a:lnSpc>
                <a:spcPts val="2871"/>
              </a:lnSpc>
              <a:spcBef>
                <a:spcPct val="0"/>
              </a:spcBef>
            </a:pPr>
            <a:r>
              <a:rPr lang="en-US" sz="2353">
                <a:solidFill>
                  <a:srgbClr val="FFFFFF"/>
                </a:solidFill>
                <a:latin typeface="Montserrat Classic"/>
              </a:rPr>
              <a:t>3-Combine: Combine the solutions of the subproblems to get the solution for the original problem.</a:t>
            </a:r>
          </a:p>
          <a:p>
            <a:pPr algn="ctr">
              <a:lnSpc>
                <a:spcPts val="2871"/>
              </a:lnSpc>
              <a:spcBef>
                <a:spcPct val="0"/>
              </a:spcBef>
            </a:pPr>
            <a:endParaRPr lang="en-US" sz="2353">
              <a:solidFill>
                <a:srgbClr val="FFFFFF"/>
              </a:solidFill>
              <a:latin typeface="Montserrat Classic"/>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27C"/>
        </a:solidFill>
        <a:effectLst/>
      </p:bgPr>
    </p:bg>
    <p:spTree>
      <p:nvGrpSpPr>
        <p:cNvPr id="1" name=""/>
        <p:cNvGrpSpPr/>
        <p:nvPr/>
      </p:nvGrpSpPr>
      <p:grpSpPr>
        <a:xfrm>
          <a:off x="0" y="0"/>
          <a:ext cx="0" cy="0"/>
          <a:chOff x="0" y="0"/>
          <a:chExt cx="0" cy="0"/>
        </a:xfrm>
      </p:grpSpPr>
      <p:sp>
        <p:nvSpPr>
          <p:cNvPr id="2" name="Freeform 2"/>
          <p:cNvSpPr/>
          <p:nvPr/>
        </p:nvSpPr>
        <p:spPr>
          <a:xfrm>
            <a:off x="7297005" y="0"/>
            <a:ext cx="4227977" cy="2071709"/>
          </a:xfrm>
          <a:custGeom>
            <a:avLst/>
            <a:gdLst/>
            <a:ahLst/>
            <a:cxnLst/>
            <a:rect l="l" t="t" r="r" b="b"/>
            <a:pathLst>
              <a:path w="4227977" h="2071709">
                <a:moveTo>
                  <a:pt x="0" y="0"/>
                </a:moveTo>
                <a:lnTo>
                  <a:pt x="4227977" y="0"/>
                </a:lnTo>
                <a:lnTo>
                  <a:pt x="4227977" y="2071709"/>
                </a:lnTo>
                <a:lnTo>
                  <a:pt x="0" y="20717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3693459" y="3071791"/>
            <a:ext cx="3362751" cy="1647748"/>
          </a:xfrm>
          <a:custGeom>
            <a:avLst/>
            <a:gdLst/>
            <a:ahLst/>
            <a:cxnLst/>
            <a:rect l="l" t="t" r="r" b="b"/>
            <a:pathLst>
              <a:path w="3362751" h="1647748">
                <a:moveTo>
                  <a:pt x="0" y="0"/>
                </a:moveTo>
                <a:lnTo>
                  <a:pt x="3362751" y="0"/>
                </a:lnTo>
                <a:lnTo>
                  <a:pt x="3362751" y="1647748"/>
                </a:lnTo>
                <a:lnTo>
                  <a:pt x="0" y="16477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1231646" y="3140561"/>
            <a:ext cx="3540395" cy="1734793"/>
          </a:xfrm>
          <a:custGeom>
            <a:avLst/>
            <a:gdLst/>
            <a:ahLst/>
            <a:cxnLst/>
            <a:rect l="l" t="t" r="r" b="b"/>
            <a:pathLst>
              <a:path w="3540395" h="1734793">
                <a:moveTo>
                  <a:pt x="0" y="0"/>
                </a:moveTo>
                <a:lnTo>
                  <a:pt x="3540394" y="0"/>
                </a:lnTo>
                <a:lnTo>
                  <a:pt x="3540394" y="1734793"/>
                </a:lnTo>
                <a:lnTo>
                  <a:pt x="0" y="17347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AutoShape 5"/>
          <p:cNvSpPr/>
          <p:nvPr/>
        </p:nvSpPr>
        <p:spPr>
          <a:xfrm flipV="1">
            <a:off x="5374835" y="2071709"/>
            <a:ext cx="4036159" cy="1000082"/>
          </a:xfrm>
          <a:prstGeom prst="line">
            <a:avLst/>
          </a:prstGeom>
          <a:ln w="38100" cap="flat">
            <a:solidFill>
              <a:srgbClr val="FFFFFF"/>
            </a:solidFill>
            <a:prstDash val="solid"/>
            <a:headEnd type="oval" w="lg" len="lg"/>
            <a:tailEnd type="oval" w="lg" len="lg"/>
          </a:ln>
        </p:spPr>
        <p:txBody>
          <a:bodyPr/>
          <a:lstStyle/>
          <a:p>
            <a:endParaRPr lang="en-US"/>
          </a:p>
        </p:txBody>
      </p:sp>
      <p:sp>
        <p:nvSpPr>
          <p:cNvPr id="6" name="AutoShape 6"/>
          <p:cNvSpPr/>
          <p:nvPr/>
        </p:nvSpPr>
        <p:spPr>
          <a:xfrm>
            <a:off x="9410994" y="2090759"/>
            <a:ext cx="3590849" cy="1049802"/>
          </a:xfrm>
          <a:prstGeom prst="line">
            <a:avLst/>
          </a:prstGeom>
          <a:ln w="38100" cap="flat">
            <a:solidFill>
              <a:srgbClr val="FFFFFF"/>
            </a:solidFill>
            <a:prstDash val="solid"/>
            <a:headEnd type="oval" w="lg" len="lg"/>
            <a:tailEnd type="oval" w="lg" len="lg"/>
          </a:ln>
        </p:spPr>
        <p:txBody>
          <a:bodyPr/>
          <a:lstStyle/>
          <a:p>
            <a:endParaRPr lang="en-US"/>
          </a:p>
        </p:txBody>
      </p:sp>
      <p:sp>
        <p:nvSpPr>
          <p:cNvPr id="7" name="Freeform 7"/>
          <p:cNvSpPr/>
          <p:nvPr/>
        </p:nvSpPr>
        <p:spPr>
          <a:xfrm>
            <a:off x="4132435" y="5382465"/>
            <a:ext cx="1844874" cy="1844874"/>
          </a:xfrm>
          <a:custGeom>
            <a:avLst/>
            <a:gdLst/>
            <a:ahLst/>
            <a:cxnLst/>
            <a:rect l="l" t="t" r="r" b="b"/>
            <a:pathLst>
              <a:path w="1844874" h="1844874">
                <a:moveTo>
                  <a:pt x="0" y="0"/>
                </a:moveTo>
                <a:lnTo>
                  <a:pt x="1844873" y="0"/>
                </a:lnTo>
                <a:lnTo>
                  <a:pt x="1844873" y="1844874"/>
                </a:lnTo>
                <a:lnTo>
                  <a:pt x="0" y="18448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12242794" y="5382465"/>
            <a:ext cx="1844874" cy="1844874"/>
          </a:xfrm>
          <a:custGeom>
            <a:avLst/>
            <a:gdLst/>
            <a:ahLst/>
            <a:cxnLst/>
            <a:rect l="l" t="t" r="r" b="b"/>
            <a:pathLst>
              <a:path w="1844874" h="1844874">
                <a:moveTo>
                  <a:pt x="0" y="0"/>
                </a:moveTo>
                <a:lnTo>
                  <a:pt x="1844874" y="0"/>
                </a:lnTo>
                <a:lnTo>
                  <a:pt x="1844874" y="1844874"/>
                </a:lnTo>
                <a:lnTo>
                  <a:pt x="0" y="18448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0" y="6953128"/>
            <a:ext cx="3353434" cy="3333872"/>
          </a:xfrm>
          <a:custGeom>
            <a:avLst/>
            <a:gdLst/>
            <a:ahLst/>
            <a:cxnLst/>
            <a:rect l="l" t="t" r="r" b="b"/>
            <a:pathLst>
              <a:path w="3353434" h="3333872">
                <a:moveTo>
                  <a:pt x="0" y="0"/>
                </a:moveTo>
                <a:lnTo>
                  <a:pt x="3353434" y="0"/>
                </a:lnTo>
                <a:lnTo>
                  <a:pt x="3353434" y="3333872"/>
                </a:lnTo>
                <a:lnTo>
                  <a:pt x="0" y="33338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a:off x="8052526" y="7722545"/>
            <a:ext cx="2134651" cy="2134651"/>
          </a:xfrm>
          <a:custGeom>
            <a:avLst/>
            <a:gdLst/>
            <a:ahLst/>
            <a:cxnLst/>
            <a:rect l="l" t="t" r="r" b="b"/>
            <a:pathLst>
              <a:path w="2134651" h="2134651">
                <a:moveTo>
                  <a:pt x="0" y="0"/>
                </a:moveTo>
                <a:lnTo>
                  <a:pt x="2134652" y="0"/>
                </a:lnTo>
                <a:lnTo>
                  <a:pt x="2134652" y="2134652"/>
                </a:lnTo>
                <a:lnTo>
                  <a:pt x="0" y="21346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TextBox 11"/>
          <p:cNvSpPr txBox="1"/>
          <p:nvPr/>
        </p:nvSpPr>
        <p:spPr>
          <a:xfrm>
            <a:off x="7297005" y="878840"/>
            <a:ext cx="4227977" cy="440309"/>
          </a:xfrm>
          <a:prstGeom prst="rect">
            <a:avLst/>
          </a:prstGeom>
        </p:spPr>
        <p:txBody>
          <a:bodyPr lIns="0" tIns="0" rIns="0" bIns="0" rtlCol="0" anchor="t">
            <a:spAutoFit/>
          </a:bodyPr>
          <a:lstStyle/>
          <a:p>
            <a:pPr algn="ctr">
              <a:lnSpc>
                <a:spcPts val="3537"/>
              </a:lnSpc>
              <a:spcBef>
                <a:spcPct val="0"/>
              </a:spcBef>
            </a:pPr>
            <a:r>
              <a:rPr lang="en-US" sz="2899">
                <a:solidFill>
                  <a:srgbClr val="FFFFFF"/>
                </a:solidFill>
                <a:latin typeface="Montserrat Medium"/>
              </a:rPr>
              <a:t>PROBLEM OF SIZE N</a:t>
            </a:r>
          </a:p>
        </p:txBody>
      </p:sp>
      <p:sp>
        <p:nvSpPr>
          <p:cNvPr id="12" name="TextBox 12"/>
          <p:cNvSpPr txBox="1"/>
          <p:nvPr/>
        </p:nvSpPr>
        <p:spPr>
          <a:xfrm>
            <a:off x="3693459" y="3593405"/>
            <a:ext cx="3362751" cy="604520"/>
          </a:xfrm>
          <a:prstGeom prst="rect">
            <a:avLst/>
          </a:prstGeom>
        </p:spPr>
        <p:txBody>
          <a:bodyPr lIns="0" tIns="0" rIns="0" bIns="0" rtlCol="0" anchor="t">
            <a:spAutoFit/>
          </a:bodyPr>
          <a:lstStyle/>
          <a:p>
            <a:pPr algn="ctr">
              <a:lnSpc>
                <a:spcPts val="2440"/>
              </a:lnSpc>
              <a:spcBef>
                <a:spcPct val="0"/>
              </a:spcBef>
            </a:pPr>
            <a:r>
              <a:rPr lang="en-US" sz="2000">
                <a:solidFill>
                  <a:srgbClr val="FFFFFF"/>
                </a:solidFill>
                <a:latin typeface="Montserrat"/>
              </a:rPr>
              <a:t>subproblem 1</a:t>
            </a:r>
          </a:p>
          <a:p>
            <a:pPr algn="ctr">
              <a:lnSpc>
                <a:spcPts val="2440"/>
              </a:lnSpc>
              <a:spcBef>
                <a:spcPct val="0"/>
              </a:spcBef>
            </a:pPr>
            <a:r>
              <a:rPr lang="en-US" sz="2000">
                <a:solidFill>
                  <a:srgbClr val="FFFFFF"/>
                </a:solidFill>
                <a:latin typeface="Montserrat"/>
              </a:rPr>
              <a:t>of size n/2</a:t>
            </a:r>
          </a:p>
        </p:txBody>
      </p:sp>
      <p:sp>
        <p:nvSpPr>
          <p:cNvPr id="13" name="TextBox 13"/>
          <p:cNvSpPr txBox="1"/>
          <p:nvPr/>
        </p:nvSpPr>
        <p:spPr>
          <a:xfrm>
            <a:off x="11231646" y="3705698"/>
            <a:ext cx="3601540" cy="604520"/>
          </a:xfrm>
          <a:prstGeom prst="rect">
            <a:avLst/>
          </a:prstGeom>
        </p:spPr>
        <p:txBody>
          <a:bodyPr lIns="0" tIns="0" rIns="0" bIns="0" rtlCol="0" anchor="t">
            <a:spAutoFit/>
          </a:bodyPr>
          <a:lstStyle/>
          <a:p>
            <a:pPr algn="ctr">
              <a:lnSpc>
                <a:spcPts val="2440"/>
              </a:lnSpc>
              <a:spcBef>
                <a:spcPct val="0"/>
              </a:spcBef>
            </a:pPr>
            <a:r>
              <a:rPr lang="en-US" sz="2000">
                <a:solidFill>
                  <a:srgbClr val="FFFFFF"/>
                </a:solidFill>
                <a:latin typeface="Montserrat"/>
              </a:rPr>
              <a:t>subproblem 2</a:t>
            </a:r>
          </a:p>
          <a:p>
            <a:pPr algn="ctr">
              <a:lnSpc>
                <a:spcPts val="2440"/>
              </a:lnSpc>
              <a:spcBef>
                <a:spcPct val="0"/>
              </a:spcBef>
            </a:pPr>
            <a:r>
              <a:rPr lang="en-US" sz="2000">
                <a:solidFill>
                  <a:srgbClr val="FFFFFF"/>
                </a:solidFill>
                <a:latin typeface="Montserrat"/>
              </a:rPr>
              <a:t>of size n/2</a:t>
            </a:r>
          </a:p>
        </p:txBody>
      </p:sp>
      <p:sp>
        <p:nvSpPr>
          <p:cNvPr id="14" name="TextBox 14"/>
          <p:cNvSpPr txBox="1"/>
          <p:nvPr/>
        </p:nvSpPr>
        <p:spPr>
          <a:xfrm>
            <a:off x="4132435" y="6002642"/>
            <a:ext cx="1844874" cy="604520"/>
          </a:xfrm>
          <a:prstGeom prst="rect">
            <a:avLst/>
          </a:prstGeom>
        </p:spPr>
        <p:txBody>
          <a:bodyPr lIns="0" tIns="0" rIns="0" bIns="0" rtlCol="0" anchor="t">
            <a:spAutoFit/>
          </a:bodyPr>
          <a:lstStyle/>
          <a:p>
            <a:pPr algn="ctr">
              <a:lnSpc>
                <a:spcPts val="2440"/>
              </a:lnSpc>
              <a:spcBef>
                <a:spcPct val="0"/>
              </a:spcBef>
            </a:pPr>
            <a:r>
              <a:rPr lang="en-US" sz="2000">
                <a:solidFill>
                  <a:srgbClr val="FFFFFF"/>
                </a:solidFill>
                <a:latin typeface="Montserrat"/>
              </a:rPr>
              <a:t>solution to</a:t>
            </a:r>
          </a:p>
          <a:p>
            <a:pPr algn="ctr">
              <a:lnSpc>
                <a:spcPts val="2440"/>
              </a:lnSpc>
              <a:spcBef>
                <a:spcPct val="0"/>
              </a:spcBef>
            </a:pPr>
            <a:r>
              <a:rPr lang="en-US" sz="2000">
                <a:solidFill>
                  <a:srgbClr val="FFFFFF"/>
                </a:solidFill>
                <a:latin typeface="Montserrat"/>
              </a:rPr>
              <a:t>subproblem 1</a:t>
            </a:r>
          </a:p>
        </p:txBody>
      </p:sp>
      <p:sp>
        <p:nvSpPr>
          <p:cNvPr id="15" name="TextBox 15"/>
          <p:cNvSpPr txBox="1"/>
          <p:nvPr/>
        </p:nvSpPr>
        <p:spPr>
          <a:xfrm>
            <a:off x="12242794" y="6002642"/>
            <a:ext cx="1844874" cy="615553"/>
          </a:xfrm>
          <a:prstGeom prst="rect">
            <a:avLst/>
          </a:prstGeom>
        </p:spPr>
        <p:txBody>
          <a:bodyPr lIns="0" tIns="0" rIns="0" bIns="0" rtlCol="0" anchor="t">
            <a:spAutoFit/>
          </a:bodyPr>
          <a:lstStyle/>
          <a:p>
            <a:pPr algn="ctr">
              <a:lnSpc>
                <a:spcPts val="2440"/>
              </a:lnSpc>
              <a:spcBef>
                <a:spcPct val="0"/>
              </a:spcBef>
            </a:pPr>
            <a:r>
              <a:rPr lang="en-US" sz="2000" dirty="0">
                <a:solidFill>
                  <a:srgbClr val="FFFFFF"/>
                </a:solidFill>
                <a:latin typeface="Montserrat"/>
              </a:rPr>
              <a:t>solution to</a:t>
            </a:r>
          </a:p>
          <a:p>
            <a:pPr algn="ctr">
              <a:lnSpc>
                <a:spcPts val="2440"/>
              </a:lnSpc>
              <a:spcBef>
                <a:spcPct val="0"/>
              </a:spcBef>
            </a:pPr>
            <a:r>
              <a:rPr lang="en-US" sz="2000" dirty="0">
                <a:solidFill>
                  <a:srgbClr val="FFFFFF"/>
                </a:solidFill>
                <a:latin typeface="Montserrat"/>
              </a:rPr>
              <a:t>subproblem2</a:t>
            </a:r>
          </a:p>
        </p:txBody>
      </p:sp>
      <p:sp>
        <p:nvSpPr>
          <p:cNvPr id="16" name="AutoShape 16"/>
          <p:cNvSpPr/>
          <p:nvPr/>
        </p:nvSpPr>
        <p:spPr>
          <a:xfrm>
            <a:off x="5374835" y="4719539"/>
            <a:ext cx="0" cy="423961"/>
          </a:xfrm>
          <a:prstGeom prst="line">
            <a:avLst/>
          </a:prstGeom>
          <a:ln w="38100" cap="flat">
            <a:solidFill>
              <a:srgbClr val="FFFFFF"/>
            </a:solidFill>
            <a:prstDash val="solid"/>
            <a:headEnd type="none" w="sm" len="sm"/>
            <a:tailEnd type="none" w="sm" len="sm"/>
          </a:ln>
        </p:spPr>
        <p:txBody>
          <a:bodyPr/>
          <a:lstStyle/>
          <a:p>
            <a:endParaRPr lang="en-US"/>
          </a:p>
        </p:txBody>
      </p:sp>
      <p:sp>
        <p:nvSpPr>
          <p:cNvPr id="17" name="AutoShape 17"/>
          <p:cNvSpPr/>
          <p:nvPr/>
        </p:nvSpPr>
        <p:spPr>
          <a:xfrm>
            <a:off x="13001843" y="4875354"/>
            <a:ext cx="163388" cy="507111"/>
          </a:xfrm>
          <a:prstGeom prst="line">
            <a:avLst/>
          </a:prstGeom>
          <a:ln w="38100" cap="flat">
            <a:solidFill>
              <a:srgbClr val="FFFFFF"/>
            </a:solidFill>
            <a:prstDash val="solid"/>
            <a:headEnd type="none" w="sm" len="sm"/>
            <a:tailEnd type="none" w="sm" len="sm"/>
          </a:ln>
        </p:spPr>
        <p:txBody>
          <a:bodyPr/>
          <a:lstStyle/>
          <a:p>
            <a:endParaRPr lang="en-US"/>
          </a:p>
        </p:txBody>
      </p:sp>
      <p:sp>
        <p:nvSpPr>
          <p:cNvPr id="18" name="AutoShape 18"/>
          <p:cNvSpPr/>
          <p:nvPr/>
        </p:nvSpPr>
        <p:spPr>
          <a:xfrm flipV="1">
            <a:off x="9410994" y="7246389"/>
            <a:ext cx="4137456" cy="476156"/>
          </a:xfrm>
          <a:prstGeom prst="line">
            <a:avLst/>
          </a:prstGeom>
          <a:ln w="38100" cap="flat">
            <a:solidFill>
              <a:srgbClr val="FFFFFF"/>
            </a:solidFill>
            <a:prstDash val="solid"/>
            <a:headEnd type="none" w="sm" len="sm"/>
            <a:tailEnd type="none" w="sm" len="sm"/>
          </a:ln>
        </p:spPr>
        <p:txBody>
          <a:bodyPr/>
          <a:lstStyle/>
          <a:p>
            <a:endParaRPr lang="en-US"/>
          </a:p>
        </p:txBody>
      </p:sp>
      <p:sp>
        <p:nvSpPr>
          <p:cNvPr id="19" name="AutoShape 19"/>
          <p:cNvSpPr/>
          <p:nvPr/>
        </p:nvSpPr>
        <p:spPr>
          <a:xfrm>
            <a:off x="4739406" y="7265439"/>
            <a:ext cx="4380446" cy="457106"/>
          </a:xfrm>
          <a:prstGeom prst="line">
            <a:avLst/>
          </a:prstGeom>
          <a:ln w="38100" cap="flat">
            <a:solidFill>
              <a:srgbClr val="FFFFFF"/>
            </a:solidFill>
            <a:prstDash val="solid"/>
            <a:headEnd type="none" w="sm" len="sm"/>
            <a:tailEnd type="none" w="sm" len="sm"/>
          </a:ln>
        </p:spPr>
        <p:txBody>
          <a:bodyPr/>
          <a:lstStyle/>
          <a:p>
            <a:endParaRPr lang="en-US"/>
          </a:p>
        </p:txBody>
      </p:sp>
      <p:sp>
        <p:nvSpPr>
          <p:cNvPr id="20" name="TextBox 20"/>
          <p:cNvSpPr txBox="1"/>
          <p:nvPr/>
        </p:nvSpPr>
        <p:spPr>
          <a:xfrm>
            <a:off x="7947051" y="8348980"/>
            <a:ext cx="2345602" cy="909320"/>
          </a:xfrm>
          <a:prstGeom prst="rect">
            <a:avLst/>
          </a:prstGeom>
        </p:spPr>
        <p:txBody>
          <a:bodyPr lIns="0" tIns="0" rIns="0" bIns="0" rtlCol="0" anchor="t">
            <a:spAutoFit/>
          </a:bodyPr>
          <a:lstStyle/>
          <a:p>
            <a:pPr algn="ctr">
              <a:lnSpc>
                <a:spcPts val="2440"/>
              </a:lnSpc>
              <a:spcBef>
                <a:spcPct val="0"/>
              </a:spcBef>
            </a:pPr>
            <a:r>
              <a:rPr lang="en-US" sz="2000">
                <a:solidFill>
                  <a:srgbClr val="FFFFFF"/>
                </a:solidFill>
                <a:latin typeface="Montserrat"/>
              </a:rPr>
              <a:t>solution to</a:t>
            </a:r>
          </a:p>
          <a:p>
            <a:pPr algn="ctr">
              <a:lnSpc>
                <a:spcPts val="2440"/>
              </a:lnSpc>
              <a:spcBef>
                <a:spcPct val="0"/>
              </a:spcBef>
            </a:pPr>
            <a:r>
              <a:rPr lang="en-US" sz="2000">
                <a:solidFill>
                  <a:srgbClr val="FFFFFF"/>
                </a:solidFill>
                <a:latin typeface="Montserrat"/>
              </a:rPr>
              <a:t>the original problem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27C"/>
        </a:solidFill>
        <a:effectLst/>
      </p:bgPr>
    </p:bg>
    <p:spTree>
      <p:nvGrpSpPr>
        <p:cNvPr id="1" name=""/>
        <p:cNvGrpSpPr/>
        <p:nvPr/>
      </p:nvGrpSpPr>
      <p:grpSpPr>
        <a:xfrm>
          <a:off x="0" y="0"/>
          <a:ext cx="0" cy="0"/>
          <a:chOff x="0" y="0"/>
          <a:chExt cx="0" cy="0"/>
        </a:xfrm>
      </p:grpSpPr>
      <p:sp>
        <p:nvSpPr>
          <p:cNvPr id="2" name="Freeform 2"/>
          <p:cNvSpPr/>
          <p:nvPr/>
        </p:nvSpPr>
        <p:spPr>
          <a:xfrm>
            <a:off x="10420031" y="2268374"/>
            <a:ext cx="7148790" cy="5593928"/>
          </a:xfrm>
          <a:custGeom>
            <a:avLst/>
            <a:gdLst/>
            <a:ahLst/>
            <a:cxnLst/>
            <a:rect l="l" t="t" r="r" b="b"/>
            <a:pathLst>
              <a:path w="7148790" h="5593928">
                <a:moveTo>
                  <a:pt x="0" y="0"/>
                </a:moveTo>
                <a:lnTo>
                  <a:pt x="7148791" y="0"/>
                </a:lnTo>
                <a:lnTo>
                  <a:pt x="7148791" y="5593928"/>
                </a:lnTo>
                <a:lnTo>
                  <a:pt x="0" y="55939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TextBox 3"/>
          <p:cNvSpPr txBox="1"/>
          <p:nvPr/>
        </p:nvSpPr>
        <p:spPr>
          <a:xfrm>
            <a:off x="-14883" y="1303754"/>
            <a:ext cx="10008235" cy="8983246"/>
          </a:xfrm>
          <a:prstGeom prst="rect">
            <a:avLst/>
          </a:prstGeom>
        </p:spPr>
        <p:txBody>
          <a:bodyPr lIns="0" tIns="0" rIns="0" bIns="0" rtlCol="0" anchor="t">
            <a:spAutoFit/>
          </a:bodyPr>
          <a:lstStyle/>
          <a:p>
            <a:pPr algn="ctr">
              <a:lnSpc>
                <a:spcPts val="5942"/>
              </a:lnSpc>
              <a:spcBef>
                <a:spcPct val="0"/>
              </a:spcBef>
            </a:pPr>
            <a:r>
              <a:rPr lang="en-US" sz="4870" dirty="0">
                <a:solidFill>
                  <a:srgbClr val="FFFFFF"/>
                </a:solidFill>
                <a:latin typeface="Montserrat Classic"/>
              </a:rPr>
              <a:t>Quicksort is a sorting algorithm that follows the Divide and Conquer paradigm. It was developed by </a:t>
            </a:r>
            <a:r>
              <a:rPr lang="en-US" sz="4870" dirty="0">
                <a:solidFill>
                  <a:srgbClr val="FFC000"/>
                </a:solidFill>
                <a:latin typeface="Montserrat Classic"/>
              </a:rPr>
              <a:t>Tony Hoare </a:t>
            </a:r>
            <a:r>
              <a:rPr lang="en-US" sz="4870" dirty="0">
                <a:solidFill>
                  <a:srgbClr val="FFFFFF"/>
                </a:solidFill>
                <a:latin typeface="Montserrat Classic"/>
              </a:rPr>
              <a:t>in 1960 and is widely used for its efficiency and performance. Quicksort operates by </a:t>
            </a:r>
            <a:r>
              <a:rPr lang="en-US" sz="4870" dirty="0">
                <a:solidFill>
                  <a:srgbClr val="FFC000"/>
                </a:solidFill>
                <a:latin typeface="Montserrat Classic"/>
              </a:rPr>
              <a:t>partitioning</a:t>
            </a:r>
            <a:r>
              <a:rPr lang="en-US" sz="4870" dirty="0">
                <a:solidFill>
                  <a:srgbClr val="FFFFFF"/>
                </a:solidFill>
                <a:latin typeface="Montserrat Classic"/>
              </a:rPr>
              <a:t> an array into smaller subarrays, sorting those subarrays independently, and then combining them to achieve the final sorted array.</a:t>
            </a:r>
          </a:p>
        </p:txBody>
      </p:sp>
      <p:sp>
        <p:nvSpPr>
          <p:cNvPr id="4" name="TextBox 4"/>
          <p:cNvSpPr txBox="1"/>
          <p:nvPr/>
        </p:nvSpPr>
        <p:spPr>
          <a:xfrm>
            <a:off x="4443260" y="207808"/>
            <a:ext cx="8946052" cy="1114996"/>
          </a:xfrm>
          <a:prstGeom prst="rect">
            <a:avLst/>
          </a:prstGeom>
        </p:spPr>
        <p:txBody>
          <a:bodyPr lIns="0" tIns="0" rIns="0" bIns="0" rtlCol="0" anchor="t">
            <a:spAutoFit/>
          </a:bodyPr>
          <a:lstStyle/>
          <a:p>
            <a:pPr algn="ctr">
              <a:lnSpc>
                <a:spcPts val="8875"/>
              </a:lnSpc>
              <a:spcBef>
                <a:spcPct val="0"/>
              </a:spcBef>
            </a:pPr>
            <a:r>
              <a:rPr lang="en-US" sz="7275" dirty="0">
                <a:solidFill>
                  <a:srgbClr val="F69E22"/>
                </a:solidFill>
                <a:latin typeface="Montserrat Classic"/>
              </a:rPr>
              <a:t>What is quicksort?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FCFBA8-9AFC-ED76-DAE4-142B3B36DF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38" y="1562100"/>
            <a:ext cx="18301138" cy="8724900"/>
          </a:xfrm>
          <a:prstGeom prst="rect">
            <a:avLst/>
          </a:prstGeom>
        </p:spPr>
      </p:pic>
      <p:sp>
        <p:nvSpPr>
          <p:cNvPr id="5" name="TextBox 4">
            <a:extLst>
              <a:ext uri="{FF2B5EF4-FFF2-40B4-BE49-F238E27FC236}">
                <a16:creationId xmlns:a16="http://schemas.microsoft.com/office/drawing/2014/main" id="{1B4476AB-42C7-C373-4082-6842B0F31F40}"/>
              </a:ext>
            </a:extLst>
          </p:cNvPr>
          <p:cNvSpPr txBox="1"/>
          <p:nvPr/>
        </p:nvSpPr>
        <p:spPr>
          <a:xfrm>
            <a:off x="4419600" y="0"/>
            <a:ext cx="9151882" cy="2134430"/>
          </a:xfrm>
          <a:prstGeom prst="rect">
            <a:avLst/>
          </a:prstGeom>
          <a:noFill/>
        </p:spPr>
        <p:txBody>
          <a:bodyPr wrap="square">
            <a:spAutoFit/>
          </a:bodyPr>
          <a:lstStyle/>
          <a:p>
            <a:pPr algn="ctr">
              <a:lnSpc>
                <a:spcPts val="8875"/>
              </a:lnSpc>
              <a:spcBef>
                <a:spcPct val="0"/>
              </a:spcBef>
            </a:pPr>
            <a:r>
              <a:rPr lang="en-US" sz="4800" dirty="0">
                <a:solidFill>
                  <a:srgbClr val="F69E22"/>
                </a:solidFill>
                <a:latin typeface="Montserrat Classic"/>
              </a:rPr>
              <a:t>Steps to solve quicksort</a:t>
            </a:r>
          </a:p>
          <a:p>
            <a:pPr algn="ctr">
              <a:lnSpc>
                <a:spcPts val="8875"/>
              </a:lnSpc>
              <a:spcBef>
                <a:spcPct val="0"/>
              </a:spcBef>
            </a:pPr>
            <a:endParaRPr lang="en-US" sz="1800" dirty="0">
              <a:solidFill>
                <a:srgbClr val="F69E22"/>
              </a:solidFill>
              <a:latin typeface="Montserrat Classic"/>
            </a:endParaRPr>
          </a:p>
        </p:txBody>
      </p:sp>
    </p:spTree>
    <p:extLst>
      <p:ext uri="{BB962C8B-B14F-4D97-AF65-F5344CB8AC3E}">
        <p14:creationId xmlns:p14="http://schemas.microsoft.com/office/powerpoint/2010/main" val="3532894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27C"/>
        </a:solidFill>
        <a:effectLst/>
      </p:bgPr>
    </p:bg>
    <p:spTree>
      <p:nvGrpSpPr>
        <p:cNvPr id="1" name=""/>
        <p:cNvGrpSpPr/>
        <p:nvPr/>
      </p:nvGrpSpPr>
      <p:grpSpPr>
        <a:xfrm>
          <a:off x="0" y="0"/>
          <a:ext cx="0" cy="0"/>
          <a:chOff x="0" y="0"/>
          <a:chExt cx="0" cy="0"/>
        </a:xfrm>
      </p:grpSpPr>
      <p:sp>
        <p:nvSpPr>
          <p:cNvPr id="2" name="Freeform 2"/>
          <p:cNvSpPr/>
          <p:nvPr/>
        </p:nvSpPr>
        <p:spPr>
          <a:xfrm>
            <a:off x="0" y="0"/>
            <a:ext cx="18507616" cy="11315700"/>
          </a:xfrm>
          <a:custGeom>
            <a:avLst/>
            <a:gdLst/>
            <a:ahLst/>
            <a:cxnLst/>
            <a:rect l="l" t="t" r="r" b="b"/>
            <a:pathLst>
              <a:path w="18507616" h="11315700">
                <a:moveTo>
                  <a:pt x="0" y="0"/>
                </a:moveTo>
                <a:lnTo>
                  <a:pt x="18507616" y="0"/>
                </a:lnTo>
                <a:lnTo>
                  <a:pt x="18507616" y="11315700"/>
                </a:lnTo>
                <a:lnTo>
                  <a:pt x="0" y="11315700"/>
                </a:lnTo>
                <a:lnTo>
                  <a:pt x="0" y="0"/>
                </a:lnTo>
                <a:close/>
              </a:path>
            </a:pathLst>
          </a:custGeom>
          <a:blipFill>
            <a:blip r:embed="rId2"/>
            <a:stretch>
              <a:fillRect t="-4484" b="-4484"/>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27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721667"/>
          </a:xfrm>
          <a:custGeom>
            <a:avLst/>
            <a:gdLst/>
            <a:ahLst/>
            <a:cxnLst/>
            <a:rect l="l" t="t" r="r" b="b"/>
            <a:pathLst>
              <a:path w="18288000" h="10721667">
                <a:moveTo>
                  <a:pt x="0" y="0"/>
                </a:moveTo>
                <a:lnTo>
                  <a:pt x="18288000" y="0"/>
                </a:lnTo>
                <a:lnTo>
                  <a:pt x="18288000" y="10721667"/>
                </a:lnTo>
                <a:lnTo>
                  <a:pt x="0" y="10721667"/>
                </a:lnTo>
                <a:lnTo>
                  <a:pt x="0" y="0"/>
                </a:lnTo>
                <a:close/>
              </a:path>
            </a:pathLst>
          </a:custGeom>
          <a:blipFill>
            <a:blip r:embed="rId2"/>
            <a:stretch>
              <a:fillRect l="-4327" t="-8384" b="-3537"/>
            </a:stretch>
          </a:blipFill>
        </p:spPr>
        <p:txBody>
          <a:bodyPr/>
          <a:lstStyle/>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AC79B5-B26D-077D-8D0B-B386C0758B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62100"/>
            <a:ext cx="18288000" cy="8724900"/>
          </a:xfrm>
          <a:prstGeom prst="rect">
            <a:avLst/>
          </a:prstGeom>
        </p:spPr>
      </p:pic>
      <p:sp>
        <p:nvSpPr>
          <p:cNvPr id="7" name="Explosion: 8 Points 6">
            <a:extLst>
              <a:ext uri="{FF2B5EF4-FFF2-40B4-BE49-F238E27FC236}">
                <a16:creationId xmlns:a16="http://schemas.microsoft.com/office/drawing/2014/main" id="{78AE31B4-9350-E3B5-53EF-3246D621DB99}"/>
              </a:ext>
            </a:extLst>
          </p:cNvPr>
          <p:cNvSpPr/>
          <p:nvPr/>
        </p:nvSpPr>
        <p:spPr>
          <a:xfrm>
            <a:off x="15849600" y="7277100"/>
            <a:ext cx="1371600" cy="1447800"/>
          </a:xfrm>
          <a:prstGeom prst="irregularSeal1">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2" name="Freeform 3">
            <a:extLst>
              <a:ext uri="{FF2B5EF4-FFF2-40B4-BE49-F238E27FC236}">
                <a16:creationId xmlns:a16="http://schemas.microsoft.com/office/drawing/2014/main" id="{2325B6BE-A159-77D9-3B58-45AECC985256}"/>
              </a:ext>
            </a:extLst>
          </p:cNvPr>
          <p:cNvSpPr/>
          <p:nvPr/>
        </p:nvSpPr>
        <p:spPr>
          <a:xfrm>
            <a:off x="0" y="1"/>
            <a:ext cx="11175735" cy="1562100"/>
          </a:xfrm>
          <a:custGeom>
            <a:avLst/>
            <a:gdLst/>
            <a:ahLst/>
            <a:cxnLst/>
            <a:rect l="l" t="t" r="r" b="b"/>
            <a:pathLst>
              <a:path w="2943403" h="466546">
                <a:moveTo>
                  <a:pt x="2740203" y="0"/>
                </a:moveTo>
                <a:lnTo>
                  <a:pt x="0" y="0"/>
                </a:lnTo>
                <a:lnTo>
                  <a:pt x="0" y="466546"/>
                </a:lnTo>
                <a:lnTo>
                  <a:pt x="2740203" y="466546"/>
                </a:lnTo>
                <a:lnTo>
                  <a:pt x="2943403" y="233273"/>
                </a:lnTo>
                <a:lnTo>
                  <a:pt x="2740203" y="0"/>
                </a:lnTo>
                <a:close/>
              </a:path>
            </a:pathLst>
          </a:custGeom>
          <a:solidFill>
            <a:srgbClr val="F69E22"/>
          </a:solidFill>
        </p:spPr>
        <p:txBody>
          <a:bodyPr/>
          <a:lstStyle/>
          <a:p>
            <a:r>
              <a:rPr lang="en-US" sz="6600" dirty="0"/>
              <a:t>Hoare's partition algorithm</a:t>
            </a:r>
            <a:r>
              <a:rPr lang="en-US" dirty="0"/>
              <a:t>:</a:t>
            </a:r>
          </a:p>
        </p:txBody>
      </p:sp>
    </p:spTree>
    <p:extLst>
      <p:ext uri="{BB962C8B-B14F-4D97-AF65-F5344CB8AC3E}">
        <p14:creationId xmlns:p14="http://schemas.microsoft.com/office/powerpoint/2010/main" val="41525411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27C"/>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1175731" cy="1771419"/>
            <a:chOff x="0" y="0"/>
            <a:chExt cx="2943402" cy="466546"/>
          </a:xfrm>
        </p:grpSpPr>
        <p:sp>
          <p:nvSpPr>
            <p:cNvPr id="3" name="Freeform 3"/>
            <p:cNvSpPr/>
            <p:nvPr/>
          </p:nvSpPr>
          <p:spPr>
            <a:xfrm>
              <a:off x="0" y="0"/>
              <a:ext cx="2943403" cy="466546"/>
            </a:xfrm>
            <a:custGeom>
              <a:avLst/>
              <a:gdLst/>
              <a:ahLst/>
              <a:cxnLst/>
              <a:rect l="l" t="t" r="r" b="b"/>
              <a:pathLst>
                <a:path w="2943403" h="466546">
                  <a:moveTo>
                    <a:pt x="2740203" y="0"/>
                  </a:moveTo>
                  <a:lnTo>
                    <a:pt x="0" y="0"/>
                  </a:lnTo>
                  <a:lnTo>
                    <a:pt x="0" y="466546"/>
                  </a:lnTo>
                  <a:lnTo>
                    <a:pt x="2740203" y="466546"/>
                  </a:lnTo>
                  <a:lnTo>
                    <a:pt x="2943403" y="233273"/>
                  </a:lnTo>
                  <a:lnTo>
                    <a:pt x="2740203" y="0"/>
                  </a:lnTo>
                  <a:close/>
                </a:path>
              </a:pathLst>
            </a:custGeom>
            <a:solidFill>
              <a:srgbClr val="F69E22"/>
            </a:solidFill>
          </p:spPr>
          <p:txBody>
            <a:bodyPr/>
            <a:lstStyle/>
            <a:p>
              <a:endParaRPr lang="en-US"/>
            </a:p>
          </p:txBody>
        </p:sp>
        <p:sp>
          <p:nvSpPr>
            <p:cNvPr id="4" name="TextBox 4"/>
            <p:cNvSpPr txBox="1"/>
            <p:nvPr/>
          </p:nvSpPr>
          <p:spPr>
            <a:xfrm>
              <a:off x="0" y="-19050"/>
              <a:ext cx="2829102" cy="485596"/>
            </a:xfrm>
            <a:prstGeom prst="rect">
              <a:avLst/>
            </a:prstGeom>
          </p:spPr>
          <p:txBody>
            <a:bodyPr lIns="50800" tIns="50800" rIns="50800" bIns="50800" rtlCol="0" anchor="ctr"/>
            <a:lstStyle/>
            <a:p>
              <a:pPr algn="ctr">
                <a:lnSpc>
                  <a:spcPts val="8173"/>
                </a:lnSpc>
              </a:pPr>
              <a:r>
                <a:rPr lang="en-US" sz="6699" dirty="0">
                  <a:solidFill>
                    <a:srgbClr val="FFFFFF"/>
                  </a:solidFill>
                  <a:latin typeface="Montserrat"/>
                </a:rPr>
                <a:t>quicksort algorithm</a:t>
              </a:r>
            </a:p>
            <a:p>
              <a:pPr algn="ctr">
                <a:lnSpc>
                  <a:spcPts val="3537"/>
                </a:lnSpc>
              </a:pPr>
              <a:endParaRPr lang="en-US" sz="6699" dirty="0">
                <a:solidFill>
                  <a:srgbClr val="FFFFFF"/>
                </a:solidFill>
                <a:latin typeface="Montserrat"/>
              </a:endParaRPr>
            </a:p>
          </p:txBody>
        </p:sp>
      </p:grpSp>
      <p:sp>
        <p:nvSpPr>
          <p:cNvPr id="6" name="Freeform 6"/>
          <p:cNvSpPr/>
          <p:nvPr/>
        </p:nvSpPr>
        <p:spPr>
          <a:xfrm>
            <a:off x="12617193" y="5553780"/>
            <a:ext cx="5670807" cy="4579177"/>
          </a:xfrm>
          <a:custGeom>
            <a:avLst/>
            <a:gdLst/>
            <a:ahLst/>
            <a:cxnLst/>
            <a:rect l="l" t="t" r="r" b="b"/>
            <a:pathLst>
              <a:path w="5670807" h="4579177">
                <a:moveTo>
                  <a:pt x="0" y="0"/>
                </a:moveTo>
                <a:lnTo>
                  <a:pt x="5670807" y="0"/>
                </a:lnTo>
                <a:lnTo>
                  <a:pt x="5670807" y="4579177"/>
                </a:lnTo>
                <a:lnTo>
                  <a:pt x="0" y="4579177"/>
                </a:lnTo>
                <a:lnTo>
                  <a:pt x="0" y="0"/>
                </a:lnTo>
                <a:close/>
              </a:path>
            </a:pathLst>
          </a:custGeom>
          <a:blipFill>
            <a:blip r:embed="rId2"/>
            <a:stretch>
              <a:fillRect/>
            </a:stretch>
          </a:blipFill>
        </p:spPr>
        <p:txBody>
          <a:bodyPr/>
          <a:lstStyle/>
          <a:p>
            <a:endParaRPr lang="en-US"/>
          </a:p>
        </p:txBody>
      </p:sp>
      <p:sp>
        <p:nvSpPr>
          <p:cNvPr id="7" name="Freeform 7"/>
          <p:cNvSpPr/>
          <p:nvPr/>
        </p:nvSpPr>
        <p:spPr>
          <a:xfrm>
            <a:off x="13182600" y="217991"/>
            <a:ext cx="4073137" cy="4537563"/>
          </a:xfrm>
          <a:custGeom>
            <a:avLst/>
            <a:gdLst/>
            <a:ahLst/>
            <a:cxnLst/>
            <a:rect l="l" t="t" r="r" b="b"/>
            <a:pathLst>
              <a:path w="4073137" h="4537563">
                <a:moveTo>
                  <a:pt x="0" y="0"/>
                </a:moveTo>
                <a:lnTo>
                  <a:pt x="4073137" y="0"/>
                </a:lnTo>
                <a:lnTo>
                  <a:pt x="4073137" y="4537563"/>
                </a:lnTo>
                <a:lnTo>
                  <a:pt x="0" y="4537563"/>
                </a:lnTo>
                <a:lnTo>
                  <a:pt x="0" y="0"/>
                </a:lnTo>
                <a:close/>
              </a:path>
            </a:pathLst>
          </a:custGeom>
          <a:blipFill>
            <a:blip r:embed="rId3"/>
            <a:stretch>
              <a:fillRect l="-592" r="-10670"/>
            </a:stretch>
          </a:blipFill>
        </p:spPr>
        <p:txBody>
          <a:bodyPr/>
          <a:lstStyle/>
          <a:p>
            <a:endParaRPr lang="en-US"/>
          </a:p>
        </p:txBody>
      </p:sp>
      <p:sp>
        <p:nvSpPr>
          <p:cNvPr id="8" name="TextBox 7">
            <a:extLst>
              <a:ext uri="{FF2B5EF4-FFF2-40B4-BE49-F238E27FC236}">
                <a16:creationId xmlns:a16="http://schemas.microsoft.com/office/drawing/2014/main" id="{9EF001E6-BE80-AF10-10EC-65C0C22A47B0}"/>
              </a:ext>
            </a:extLst>
          </p:cNvPr>
          <p:cNvSpPr txBox="1"/>
          <p:nvPr/>
        </p:nvSpPr>
        <p:spPr>
          <a:xfrm>
            <a:off x="228600" y="1780616"/>
            <a:ext cx="13716000" cy="8094524"/>
          </a:xfrm>
          <a:prstGeom prst="rect">
            <a:avLst/>
          </a:prstGeom>
          <a:noFill/>
        </p:spPr>
        <p:txBody>
          <a:bodyPr wrap="square">
            <a:spAutoFit/>
          </a:bodyPr>
          <a:lstStyle/>
          <a:p>
            <a:r>
              <a:rPr lang="en-US" sz="4000" dirty="0">
                <a:solidFill>
                  <a:srgbClr val="FFC000"/>
                </a:solidFill>
              </a:rPr>
              <a:t>def quicksort(</a:t>
            </a:r>
            <a:r>
              <a:rPr lang="en-US" sz="4000" dirty="0" err="1">
                <a:solidFill>
                  <a:srgbClr val="FFC000"/>
                </a:solidFill>
              </a:rPr>
              <a:t>arr</a:t>
            </a:r>
            <a:r>
              <a:rPr lang="en-US" sz="4000" dirty="0">
                <a:solidFill>
                  <a:srgbClr val="FFC000"/>
                </a:solidFill>
              </a:rPr>
              <a:t>):</a:t>
            </a:r>
          </a:p>
          <a:p>
            <a:r>
              <a:rPr lang="en-US" sz="4000" dirty="0">
                <a:solidFill>
                  <a:srgbClr val="FFC000"/>
                </a:solidFill>
              </a:rPr>
              <a:t>    if </a:t>
            </a:r>
            <a:r>
              <a:rPr lang="en-US" sz="4000" dirty="0" err="1">
                <a:solidFill>
                  <a:srgbClr val="FFC000"/>
                </a:solidFill>
              </a:rPr>
              <a:t>len</a:t>
            </a:r>
            <a:r>
              <a:rPr lang="en-US" sz="4000" dirty="0">
                <a:solidFill>
                  <a:srgbClr val="FFC000"/>
                </a:solidFill>
              </a:rPr>
              <a:t>(</a:t>
            </a:r>
            <a:r>
              <a:rPr lang="en-US" sz="4000" dirty="0" err="1">
                <a:solidFill>
                  <a:srgbClr val="FFC000"/>
                </a:solidFill>
              </a:rPr>
              <a:t>arr</a:t>
            </a:r>
            <a:r>
              <a:rPr lang="en-US" sz="4000" dirty="0">
                <a:solidFill>
                  <a:srgbClr val="FFC000"/>
                </a:solidFill>
              </a:rPr>
              <a:t>) &lt;= 1:</a:t>
            </a:r>
          </a:p>
          <a:p>
            <a:r>
              <a:rPr lang="en-US" sz="4000" dirty="0">
                <a:solidFill>
                  <a:srgbClr val="FFC000"/>
                </a:solidFill>
              </a:rPr>
              <a:t>        return </a:t>
            </a:r>
            <a:r>
              <a:rPr lang="en-US" sz="4000" dirty="0" err="1">
                <a:solidFill>
                  <a:srgbClr val="FFC000"/>
                </a:solidFill>
              </a:rPr>
              <a:t>arr</a:t>
            </a:r>
            <a:endParaRPr lang="en-US" sz="4000" dirty="0">
              <a:solidFill>
                <a:srgbClr val="FFC000"/>
              </a:solidFill>
            </a:endParaRPr>
          </a:p>
          <a:p>
            <a:r>
              <a:rPr lang="en-US" sz="4000" dirty="0">
                <a:solidFill>
                  <a:srgbClr val="FFC000"/>
                </a:solidFill>
              </a:rPr>
              <a:t>    else:</a:t>
            </a:r>
          </a:p>
          <a:p>
            <a:r>
              <a:rPr lang="en-US" sz="4000" dirty="0">
                <a:solidFill>
                  <a:srgbClr val="FFC000"/>
                </a:solidFill>
              </a:rPr>
              <a:t>        pivot = </a:t>
            </a:r>
            <a:r>
              <a:rPr lang="en-US" sz="4000" dirty="0" err="1">
                <a:solidFill>
                  <a:srgbClr val="FFC000"/>
                </a:solidFill>
              </a:rPr>
              <a:t>arr</a:t>
            </a:r>
            <a:r>
              <a:rPr lang="en-US" sz="4000" dirty="0">
                <a:solidFill>
                  <a:srgbClr val="FFC000"/>
                </a:solidFill>
              </a:rPr>
              <a:t>[-1]</a:t>
            </a:r>
          </a:p>
          <a:p>
            <a:r>
              <a:rPr lang="en-US" sz="4000" dirty="0">
                <a:solidFill>
                  <a:srgbClr val="FFC000"/>
                </a:solidFill>
              </a:rPr>
              <a:t>        left = [x for x in </a:t>
            </a:r>
            <a:r>
              <a:rPr lang="en-US" sz="4000" dirty="0" err="1">
                <a:solidFill>
                  <a:srgbClr val="FFC000"/>
                </a:solidFill>
              </a:rPr>
              <a:t>arr</a:t>
            </a:r>
            <a:r>
              <a:rPr lang="en-US" sz="4000" dirty="0">
                <a:solidFill>
                  <a:srgbClr val="FFC000"/>
                </a:solidFill>
              </a:rPr>
              <a:t>[:-1] if x &lt;= pivot]</a:t>
            </a:r>
          </a:p>
          <a:p>
            <a:r>
              <a:rPr lang="en-US" sz="4000" dirty="0">
                <a:solidFill>
                  <a:srgbClr val="FFC000"/>
                </a:solidFill>
              </a:rPr>
              <a:t>        right = [x for x in </a:t>
            </a:r>
            <a:r>
              <a:rPr lang="en-US" sz="4000" dirty="0" err="1">
                <a:solidFill>
                  <a:srgbClr val="FFC000"/>
                </a:solidFill>
              </a:rPr>
              <a:t>arr</a:t>
            </a:r>
            <a:r>
              <a:rPr lang="en-US" sz="4000" dirty="0">
                <a:solidFill>
                  <a:srgbClr val="FFC000"/>
                </a:solidFill>
              </a:rPr>
              <a:t>[:-1] if x &gt; pivot]</a:t>
            </a:r>
          </a:p>
          <a:p>
            <a:r>
              <a:rPr lang="en-US" sz="4000" dirty="0">
                <a:solidFill>
                  <a:srgbClr val="FFC000"/>
                </a:solidFill>
              </a:rPr>
              <a:t>        return quicksort(left) + [pivot] + quicksort(right)</a:t>
            </a:r>
          </a:p>
          <a:p>
            <a:endParaRPr lang="en-US" sz="4000" dirty="0">
              <a:solidFill>
                <a:srgbClr val="FFC000"/>
              </a:solidFill>
            </a:endParaRPr>
          </a:p>
          <a:p>
            <a:r>
              <a:rPr lang="en-US" sz="4000" dirty="0">
                <a:solidFill>
                  <a:srgbClr val="FFC000"/>
                </a:solidFill>
              </a:rPr>
              <a:t># Example usage:</a:t>
            </a:r>
          </a:p>
          <a:p>
            <a:r>
              <a:rPr lang="en-US" sz="4000" dirty="0" err="1">
                <a:solidFill>
                  <a:srgbClr val="FFC000"/>
                </a:solidFill>
              </a:rPr>
              <a:t>arr</a:t>
            </a:r>
            <a:r>
              <a:rPr lang="en-US" sz="4000" dirty="0">
                <a:solidFill>
                  <a:srgbClr val="FFC000"/>
                </a:solidFill>
              </a:rPr>
              <a:t> = [3, 6, 8, 10, 1, 2, 1]</a:t>
            </a:r>
          </a:p>
          <a:p>
            <a:r>
              <a:rPr lang="en-US" sz="4000" dirty="0" err="1">
                <a:solidFill>
                  <a:srgbClr val="FFC000"/>
                </a:solidFill>
              </a:rPr>
              <a:t>sorted_arr</a:t>
            </a:r>
            <a:r>
              <a:rPr lang="en-US" sz="4000" dirty="0">
                <a:solidFill>
                  <a:srgbClr val="FFC000"/>
                </a:solidFill>
              </a:rPr>
              <a:t> = quicksort(</a:t>
            </a:r>
            <a:r>
              <a:rPr lang="en-US" sz="4000" dirty="0" err="1">
                <a:solidFill>
                  <a:srgbClr val="FFC000"/>
                </a:solidFill>
              </a:rPr>
              <a:t>arr</a:t>
            </a:r>
            <a:r>
              <a:rPr lang="en-US" sz="4000" dirty="0">
                <a:solidFill>
                  <a:srgbClr val="FFC000"/>
                </a:solidFill>
              </a:rPr>
              <a:t>)</a:t>
            </a:r>
          </a:p>
          <a:p>
            <a:r>
              <a:rPr lang="en-US" sz="4000" dirty="0">
                <a:solidFill>
                  <a:srgbClr val="FFC000"/>
                </a:solidFill>
              </a:rPr>
              <a:t>print(</a:t>
            </a:r>
            <a:r>
              <a:rPr lang="en-US" sz="4000" dirty="0" err="1">
                <a:solidFill>
                  <a:srgbClr val="FFC000"/>
                </a:solidFill>
              </a:rPr>
              <a:t>sorted_arr</a:t>
            </a:r>
            <a:r>
              <a:rPr lang="en-US" sz="4000" dirty="0">
                <a:solidFill>
                  <a:srgbClr val="FFC000"/>
                </a:solidFill>
              </a:rPr>
              <a:t>)</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1398</TotalTime>
  <Words>507</Words>
  <Application>Microsoft Office PowerPoint</Application>
  <PresentationFormat>Custom</PresentationFormat>
  <Paragraphs>56</Paragraphs>
  <Slides>15</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Montserrat Medium</vt:lpstr>
      <vt:lpstr>Tw Cen MT Condensed</vt:lpstr>
      <vt:lpstr>Wingdings 3</vt:lpstr>
      <vt:lpstr>Tw Cen MT</vt:lpstr>
      <vt:lpstr>Bangers</vt:lpstr>
      <vt:lpstr>Aharoni</vt:lpstr>
      <vt:lpstr>Calibri</vt:lpstr>
      <vt:lpstr>Montserrat</vt:lpstr>
      <vt:lpstr>Montserrat Classic</vt:lpstr>
      <vt:lpstr>Integral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Colorful Company Profile Presentation</dc:title>
  <cp:lastModifiedBy>Salma </cp:lastModifiedBy>
  <cp:revision>14</cp:revision>
  <dcterms:created xsi:type="dcterms:W3CDTF">2006-08-16T00:00:00Z</dcterms:created>
  <dcterms:modified xsi:type="dcterms:W3CDTF">2024-05-24T16:52:28Z</dcterms:modified>
  <dc:identifier>DAF4jDlYs-8</dc:identifier>
</cp:coreProperties>
</file>